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89" r:id="rId3"/>
    <p:sldId id="390" r:id="rId4"/>
    <p:sldId id="3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Webb" initials="SW" lastIdx="2" clrIdx="0"/>
  <p:cmAuthor id="1" name="Puijk-2, W.W." initials="P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5AA"/>
    <a:srgbClr val="EDC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6" autoAdjust="0"/>
    <p:restoredTop sz="75184" autoAdjust="0"/>
  </p:normalViewPr>
  <p:slideViewPr>
    <p:cSldViewPr snapToGrid="0">
      <p:cViewPr varScale="1">
        <p:scale>
          <a:sx n="66" d="100"/>
          <a:sy n="66" d="100"/>
        </p:scale>
        <p:origin x="21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6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22C01-BA45-4DCF-AB7F-C05E8BA83D69}" type="datetimeFigureOut">
              <a:rPr lang="en-NZ" smtClean="0"/>
              <a:t>10/04/2019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992C-5A3C-49C9-B931-6276F6047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427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992C-5A3C-49C9-B931-6276F60471A6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699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Patients admitted to ICU with CAP will</a:t>
            </a:r>
            <a:r>
              <a:rPr lang="nl-NL" baseline="0" dirty="0" smtClean="0"/>
              <a:t> most often need treatment started immediately, in an emergency situation and therefore will not be able to provide consent</a:t>
            </a:r>
          </a:p>
          <a:p>
            <a:r>
              <a:rPr lang="nl-NL" baseline="0" dirty="0" smtClean="0"/>
              <a:t>In life threatening situations any delay in commencing treatment could be detrimental to a patient, and potentially the scientific validity of the trial, therefore randomisation prior to consent is acceptable in this trial</a:t>
            </a:r>
          </a:p>
          <a:p>
            <a:r>
              <a:rPr lang="nl-NL" baseline="0" dirty="0" smtClean="0"/>
              <a:t>Deferred consent is recognised by EU law and has been approved in this study by both the REC / HRA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00FD4-8FFA-4C1B-A812-67EDF4591F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7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Once a patient is identified as being eligible for this study, and satisfies all inclusion and </a:t>
            </a:r>
            <a:r>
              <a:rPr lang="nl-NL" baseline="0" dirty="0" smtClean="0"/>
              <a:t> none of the </a:t>
            </a:r>
            <a:r>
              <a:rPr lang="nl-NL" dirty="0" smtClean="0"/>
              <a:t>exclusion criteria, they should be randomised</a:t>
            </a:r>
            <a:r>
              <a:rPr lang="nl-NL" baseline="0" dirty="0" smtClean="0"/>
              <a:t> to recive the assigned treatment therapy</a:t>
            </a:r>
          </a:p>
          <a:p>
            <a:r>
              <a:rPr lang="nl-NL" baseline="0" dirty="0" smtClean="0"/>
              <a:t>We know that in ICU the patients are monitoried closely and you, as the clinical team are able to appropriately assess the capacity of your patients</a:t>
            </a:r>
          </a:p>
          <a:p>
            <a:r>
              <a:rPr lang="nl-NL" baseline="0" dirty="0" smtClean="0"/>
              <a:t>We have provided you with information sheets and consent forms for the PerLR, ProLR, Patient and Retrospective patient.</a:t>
            </a:r>
          </a:p>
          <a:p>
            <a:r>
              <a:rPr lang="nl-NL" baseline="0" dirty="0" smtClean="0"/>
              <a:t>Please take consent as soon as practically possible.</a:t>
            </a:r>
          </a:p>
          <a:p>
            <a:r>
              <a:rPr lang="nl-NL" baseline="0" dirty="0" smtClean="0"/>
              <a:t>Always document all conversations regarding consent in the patient notes and if necessary, file note and store in the ISF</a:t>
            </a:r>
          </a:p>
          <a:p>
            <a:r>
              <a:rPr lang="nl-NL" baseline="0" dirty="0" smtClean="0"/>
              <a:t>Consent information needs to be completed on the Ecrf.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00FD4-8FFA-4C1B-A812-67EDF4591F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 believe that deferred</a:t>
            </a:r>
            <a:r>
              <a:rPr lang="nl-NL" baseline="0" dirty="0" smtClean="0"/>
              <a:t> consent is the only appropriate model in the face of the time pressure of needing to allocate treatment as part of the process of </a:t>
            </a:r>
            <a:r>
              <a:rPr lang="nl-NL" baseline="0" dirty="0" smtClean="0"/>
              <a:t>treatment in </a:t>
            </a:r>
            <a:r>
              <a:rPr lang="nl-NL" baseline="0" dirty="0" smtClean="0"/>
              <a:t>critical care.</a:t>
            </a:r>
          </a:p>
          <a:p>
            <a:r>
              <a:rPr lang="nl-NL" baseline="0" dirty="0" smtClean="0"/>
              <a:t>We would not want to appear coersive or add undue stress to an already stressfull situation for both patients and their family</a:t>
            </a:r>
          </a:p>
          <a:p>
            <a:r>
              <a:rPr lang="nl-NL" baseline="0" dirty="0" smtClean="0"/>
              <a:t>The aim is to obtain patient consent prior to hospital discharge – we have provided you with various scenarios.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00FD4-8FFA-4C1B-A812-67EDF4591F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17241" y="1028143"/>
            <a:ext cx="8416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Randomized, Embedded, Multifactorial Adaptive Platform trial for Community-Acquired Pneumonia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17241" y="2967135"/>
            <a:ext cx="8322907" cy="3732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6514"/>
            <a:ext cx="9144000" cy="1419952"/>
          </a:xfrm>
          <a:prstGeom prst="rect">
            <a:avLst/>
          </a:prstGeom>
        </p:spPr>
      </p:pic>
      <p:sp>
        <p:nvSpPr>
          <p:cNvPr id="11" name="Diamond 10"/>
          <p:cNvSpPr/>
          <p:nvPr userDrawn="1"/>
        </p:nvSpPr>
        <p:spPr>
          <a:xfrm>
            <a:off x="7576457" y="5051443"/>
            <a:ext cx="789603" cy="847854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2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0235"/>
            <a:ext cx="7886700" cy="7871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7211"/>
            <a:ext cx="7886700" cy="39097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E942-4E6D-47C2-8D0B-9904044A8DE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7515-B79F-48A7-A797-8ED944D3D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839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498021" y="415828"/>
            <a:ext cx="789603" cy="847854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46" y="956"/>
            <a:ext cx="1178453" cy="8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9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214089"/>
            <a:ext cx="7886700" cy="7871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113911"/>
            <a:ext cx="3868340" cy="50383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05829"/>
            <a:ext cx="3868340" cy="33838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9625" y="2123662"/>
            <a:ext cx="3887391" cy="50383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805829"/>
            <a:ext cx="3887391" cy="33838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E942-4E6D-47C2-8D0B-9904044A8DE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7515-B79F-48A7-A797-8ED944D3DE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839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 userDrawn="1"/>
        </p:nvSpPr>
        <p:spPr>
          <a:xfrm>
            <a:off x="498021" y="415828"/>
            <a:ext cx="789603" cy="847854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46" y="956"/>
            <a:ext cx="1178453" cy="8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3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5934"/>
            <a:ext cx="7886700" cy="639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4373"/>
            <a:ext cx="7886700" cy="40725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E942-4E6D-47C2-8D0B-9904044A8DE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7515-B79F-48A7-A797-8ED944D3D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839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498021" y="415828"/>
            <a:ext cx="789603" cy="847854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46" y="956"/>
            <a:ext cx="1178453" cy="8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1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61" y="1214090"/>
            <a:ext cx="7886700" cy="611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5013"/>
            <a:ext cx="3886200" cy="4171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05013"/>
            <a:ext cx="3886200" cy="4171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E942-4E6D-47C2-8D0B-9904044A8DE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7515-B79F-48A7-A797-8ED944D3D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839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 userDrawn="1"/>
        </p:nvSpPr>
        <p:spPr>
          <a:xfrm>
            <a:off x="498021" y="415828"/>
            <a:ext cx="789603" cy="847854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546" y="956"/>
            <a:ext cx="1178453" cy="8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5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55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0846E942-4E6D-47C2-8D0B-9904044A8DEE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4D197515-B79F-48A7-A797-8ED944D3DE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7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75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7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80907" y="3116263"/>
            <a:ext cx="8663093" cy="2373312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en-US" dirty="0">
                <a:latin typeface="+mn-lt"/>
              </a:rPr>
              <a:t>Consent</a:t>
            </a:r>
          </a:p>
        </p:txBody>
      </p:sp>
    </p:spTree>
    <p:extLst>
      <p:ext uri="{BB962C8B-B14F-4D97-AF65-F5344CB8AC3E}">
        <p14:creationId xmlns:p14="http://schemas.microsoft.com/office/powerpoint/2010/main" val="303309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136"/>
            <a:ext cx="7886700" cy="787155"/>
          </a:xfrm>
        </p:spPr>
        <p:txBody>
          <a:bodyPr/>
          <a:lstStyle/>
          <a:p>
            <a:r>
              <a:rPr lang="en-US" dirty="0">
                <a:solidFill>
                  <a:srgbClr val="1C55AA"/>
                </a:solidFill>
                <a:latin typeface="+mn-lt"/>
              </a:rPr>
              <a:t>Consent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38" y="1163454"/>
            <a:ext cx="8370026" cy="5120974"/>
          </a:xfrm>
        </p:spPr>
        <p:txBody>
          <a:bodyPr/>
          <a:lstStyle/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Deferred consent in place – patients can be randomized prior to consent being taken</a:t>
            </a:r>
          </a:p>
          <a:p>
            <a:pPr marL="457200" lvl="1" indent="0">
              <a:buNone/>
            </a:pPr>
            <a:endParaRPr lang="en-US" sz="2800" dirty="0" smtClean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Competent </a:t>
            </a:r>
            <a:r>
              <a:rPr lang="en-US" sz="2800" dirty="0">
                <a:latin typeface="+mn-lt"/>
              </a:rPr>
              <a:t>patients must be approached for consent prior to </a:t>
            </a:r>
            <a:r>
              <a:rPr lang="en-AU" sz="2800" dirty="0">
                <a:latin typeface="+mn-lt"/>
              </a:rPr>
              <a:t>randomisation</a:t>
            </a:r>
          </a:p>
          <a:p>
            <a:pPr lvl="1"/>
            <a:endParaRPr lang="en-US" sz="2800" dirty="0">
              <a:latin typeface="+mn-lt"/>
            </a:endParaRPr>
          </a:p>
          <a:p>
            <a:pPr lvl="1"/>
            <a:r>
              <a:rPr lang="en-US" sz="2800" dirty="0">
                <a:latin typeface="+mn-lt"/>
              </a:rPr>
              <a:t>Majority of patients will not be competent to consent at time of </a:t>
            </a:r>
            <a:r>
              <a:rPr lang="en-US" sz="2800" dirty="0" smtClean="0">
                <a:latin typeface="+mn-lt"/>
              </a:rPr>
              <a:t>enrolment</a:t>
            </a:r>
          </a:p>
          <a:p>
            <a:pPr lvl="1"/>
            <a:endParaRPr lang="en-US" sz="2800" dirty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Consent should be collection prior to hospital discharge</a:t>
            </a:r>
            <a:endParaRPr lang="en-US" sz="2800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638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44" y="69743"/>
            <a:ext cx="7886700" cy="787155"/>
          </a:xfrm>
        </p:spPr>
        <p:txBody>
          <a:bodyPr/>
          <a:lstStyle/>
          <a:p>
            <a:r>
              <a:rPr lang="en-AU" dirty="0">
                <a:solidFill>
                  <a:srgbClr val="1C55AA"/>
                </a:solidFill>
                <a:latin typeface="+mn-lt"/>
              </a:rPr>
              <a:t>Consent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103" y="1392044"/>
            <a:ext cx="8486531" cy="5037036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Complete REMAP-CAP Eligibility </a:t>
            </a:r>
            <a:r>
              <a:rPr lang="en-US" sz="2400" dirty="0" err="1">
                <a:latin typeface="+mn-lt"/>
              </a:rPr>
              <a:t>eCRF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Document (in the medical record) that the patient did not have capacity to consent</a:t>
            </a:r>
          </a:p>
          <a:p>
            <a:pPr marL="0" indent="0">
              <a:buNone/>
            </a:pPr>
            <a:endParaRPr lang="en-AU" sz="2400" dirty="0">
              <a:latin typeface="+mn-lt"/>
            </a:endParaRPr>
          </a:p>
          <a:p>
            <a:pPr marL="0" indent="0">
              <a:buNone/>
            </a:pPr>
            <a:r>
              <a:rPr lang="en-AU" sz="2400" b="1" u="sng" dirty="0">
                <a:latin typeface="+mn-lt"/>
              </a:rPr>
              <a:t>When clinically appropriate</a:t>
            </a:r>
          </a:p>
          <a:p>
            <a:r>
              <a:rPr lang="en-AU" sz="2400" dirty="0">
                <a:latin typeface="+mn-lt"/>
              </a:rPr>
              <a:t>Discuss the study with the relative and provide the participant information and consent form </a:t>
            </a:r>
          </a:p>
          <a:p>
            <a:r>
              <a:rPr lang="en-US" sz="2400" dirty="0">
                <a:latin typeface="+mn-lt"/>
              </a:rPr>
              <a:t>Obtain consent from the relative as soon </a:t>
            </a:r>
            <a:r>
              <a:rPr lang="en-AU" sz="2400" dirty="0">
                <a:latin typeface="+mn-lt"/>
              </a:rPr>
              <a:t>as possible, but allowing time for discussion and consideration </a:t>
            </a:r>
          </a:p>
          <a:p>
            <a:r>
              <a:rPr lang="en-US" sz="2400" dirty="0">
                <a:latin typeface="+mn-lt"/>
              </a:rPr>
              <a:t>File the signed </a:t>
            </a:r>
            <a:r>
              <a:rPr lang="nl-NL" sz="2400" dirty="0">
                <a:latin typeface="+mn-lt"/>
              </a:rPr>
              <a:t>informed consent form </a:t>
            </a:r>
          </a:p>
          <a:p>
            <a:r>
              <a:rPr lang="nl-NL" sz="2400" dirty="0">
                <a:latin typeface="+mn-lt"/>
              </a:rPr>
              <a:t>Fill in data about informed consent in the eCRF</a:t>
            </a:r>
          </a:p>
          <a:p>
            <a:pPr marL="0" indent="0">
              <a:buNone/>
            </a:pPr>
            <a:endParaRPr lang="en-AU" sz="2000" dirty="0"/>
          </a:p>
          <a:p>
            <a:endParaRPr lang="en-AU" sz="1400" dirty="0"/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46700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15068"/>
            <a:ext cx="7886700" cy="787155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06" y="1315068"/>
            <a:ext cx="8624208" cy="522488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>
                <a:latin typeface="+mn-lt"/>
              </a:rPr>
              <a:t>The relative does not visit the patient in hospital </a:t>
            </a:r>
            <a:endParaRPr lang="en-US" sz="2000" b="1" u="sng" dirty="0" smtClean="0">
              <a:latin typeface="+mn-lt"/>
            </a:endParaRPr>
          </a:p>
          <a:p>
            <a:pPr lvl="1"/>
            <a:r>
              <a:rPr lang="en-US" sz="2000" dirty="0" smtClean="0">
                <a:latin typeface="+mn-lt"/>
              </a:rPr>
              <a:t>Give </a:t>
            </a:r>
            <a:r>
              <a:rPr lang="en-US" sz="2000" dirty="0">
                <a:latin typeface="+mn-lt"/>
              </a:rPr>
              <a:t>the informed consent sheet to the relative when they visit the patient in hospital</a:t>
            </a:r>
          </a:p>
          <a:p>
            <a:pPr lvl="1"/>
            <a:r>
              <a:rPr lang="en-US" sz="2000" dirty="0">
                <a:latin typeface="+mn-lt"/>
              </a:rPr>
              <a:t>All conversations and outcomes to be documented in the patient’s medical record</a:t>
            </a:r>
            <a:endParaRPr lang="en-AU" sz="2000" dirty="0">
              <a:latin typeface="+mn-lt"/>
            </a:endParaRPr>
          </a:p>
          <a:p>
            <a:pPr marL="0" indent="0">
              <a:buNone/>
            </a:pPr>
            <a:r>
              <a:rPr lang="en-AU" sz="2000" b="1" u="sng" dirty="0">
                <a:latin typeface="+mn-lt"/>
              </a:rPr>
              <a:t>No relative to decide to participate</a:t>
            </a:r>
          </a:p>
          <a:p>
            <a:pPr lvl="1"/>
            <a:r>
              <a:rPr lang="en-AU" sz="2000" dirty="0">
                <a:latin typeface="+mn-lt"/>
              </a:rPr>
              <a:t>Approach professional consultee</a:t>
            </a:r>
          </a:p>
          <a:p>
            <a:pPr marL="0" indent="0">
              <a:buNone/>
            </a:pPr>
            <a:r>
              <a:rPr lang="en-US" sz="2000" b="1" u="sng" dirty="0">
                <a:latin typeface="+mn-lt"/>
              </a:rPr>
              <a:t>Patient dies before consent is obtained </a:t>
            </a:r>
          </a:p>
          <a:p>
            <a:pPr lvl="1"/>
            <a:r>
              <a:rPr lang="en-AU" sz="2000" dirty="0">
                <a:latin typeface="+mn-lt"/>
              </a:rPr>
              <a:t>Approach professional </a:t>
            </a:r>
            <a:r>
              <a:rPr lang="en-AU" sz="2000" dirty="0" smtClean="0">
                <a:latin typeface="+mn-lt"/>
              </a:rPr>
              <a:t>consultee</a:t>
            </a:r>
          </a:p>
          <a:p>
            <a:pPr marL="0" indent="0">
              <a:buNone/>
            </a:pPr>
            <a:r>
              <a:rPr lang="en-US" sz="2000" b="1" u="sng" dirty="0">
                <a:latin typeface="+mn-lt"/>
              </a:rPr>
              <a:t>Patient regains competence</a:t>
            </a:r>
          </a:p>
          <a:p>
            <a:pPr lvl="1"/>
            <a:r>
              <a:rPr lang="en-US" sz="2000" dirty="0">
                <a:latin typeface="+mn-lt"/>
              </a:rPr>
              <a:t>Obtain patient consent, fill in patient medical file and (e)CRF </a:t>
            </a:r>
            <a:endParaRPr lang="en-US" sz="2000" dirty="0" smtClean="0">
              <a:latin typeface="+mn-lt"/>
            </a:endParaRPr>
          </a:p>
          <a:p>
            <a:pPr marL="0" indent="0">
              <a:buNone/>
            </a:pPr>
            <a:r>
              <a:rPr lang="en-US" sz="2000" b="1" u="sng" dirty="0">
                <a:latin typeface="+mn-lt"/>
              </a:rPr>
              <a:t>Relative or patient does not wish for the patient to continue in the study </a:t>
            </a:r>
          </a:p>
          <a:p>
            <a:pPr lvl="1"/>
            <a:r>
              <a:rPr lang="en-US" sz="2000" dirty="0">
                <a:latin typeface="+mn-lt"/>
              </a:rPr>
              <a:t>The patient will have study treatment discontinued</a:t>
            </a:r>
          </a:p>
          <a:p>
            <a:pPr lvl="1"/>
            <a:r>
              <a:rPr lang="en-US" sz="2000" dirty="0">
                <a:latin typeface="+mn-lt"/>
              </a:rPr>
              <a:t>They will be asked if they consent to ongoing follow up and data collection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AU" sz="20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7906" y="94651"/>
            <a:ext cx="7886700" cy="787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C55AA"/>
                </a:solidFill>
                <a:latin typeface="+mn-lt"/>
              </a:rPr>
              <a:t>Scenarios</a:t>
            </a:r>
            <a:endParaRPr lang="en-AU" dirty="0">
              <a:solidFill>
                <a:srgbClr val="1C55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15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MAP-CAP PowerPoint Template.2016.potx" id="{A299D429-4CAF-4509-BF77-E8AFFA689241}" vid="{4AEA08AE-E22E-440B-9187-59303BA079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4823</TotalTime>
  <Words>506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PowerPoint Presentation</vt:lpstr>
      <vt:lpstr>Consent Principles</vt:lpstr>
      <vt:lpstr>Consent Process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Litton</dc:creator>
  <cp:lastModifiedBy>Al-Beidh, Farah</cp:lastModifiedBy>
  <cp:revision>160</cp:revision>
  <dcterms:created xsi:type="dcterms:W3CDTF">2018-04-05T08:37:14Z</dcterms:created>
  <dcterms:modified xsi:type="dcterms:W3CDTF">2019-04-10T13:35:09Z</dcterms:modified>
</cp:coreProperties>
</file>