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2"/>
  </p:notesMasterIdLst>
  <p:sldIdLst>
    <p:sldId id="261" r:id="rId2"/>
    <p:sldId id="259" r:id="rId3"/>
    <p:sldId id="260" r:id="rId4"/>
    <p:sldId id="262" r:id="rId5"/>
    <p:sldId id="336" r:id="rId6"/>
    <p:sldId id="343" r:id="rId7"/>
    <p:sldId id="335" r:id="rId8"/>
    <p:sldId id="263" r:id="rId9"/>
    <p:sldId id="344" r:id="rId10"/>
    <p:sldId id="265" r:id="rId11"/>
    <p:sldId id="266" r:id="rId12"/>
    <p:sldId id="267" r:id="rId13"/>
    <p:sldId id="268" r:id="rId14"/>
    <p:sldId id="269" r:id="rId15"/>
    <p:sldId id="271" r:id="rId16"/>
    <p:sldId id="270" r:id="rId17"/>
    <p:sldId id="285" r:id="rId18"/>
    <p:sldId id="272" r:id="rId19"/>
    <p:sldId id="284" r:id="rId20"/>
    <p:sldId id="324" r:id="rId21"/>
    <p:sldId id="346" r:id="rId22"/>
    <p:sldId id="356" r:id="rId23"/>
    <p:sldId id="292" r:id="rId24"/>
    <p:sldId id="274" r:id="rId25"/>
    <p:sldId id="286" r:id="rId26"/>
    <p:sldId id="355" r:id="rId27"/>
    <p:sldId id="287" r:id="rId28"/>
    <p:sldId id="289" r:id="rId29"/>
    <p:sldId id="290" r:id="rId30"/>
    <p:sldId id="276" r:id="rId31"/>
    <p:sldId id="354" r:id="rId32"/>
    <p:sldId id="277" r:id="rId33"/>
    <p:sldId id="275" r:id="rId34"/>
    <p:sldId id="291" r:id="rId35"/>
    <p:sldId id="278" r:id="rId36"/>
    <p:sldId id="304" r:id="rId37"/>
    <p:sldId id="306" r:id="rId38"/>
    <p:sldId id="322" r:id="rId39"/>
    <p:sldId id="337" r:id="rId40"/>
    <p:sldId id="307" r:id="rId41"/>
    <p:sldId id="342" r:id="rId42"/>
    <p:sldId id="323" r:id="rId43"/>
    <p:sldId id="309" r:id="rId44"/>
    <p:sldId id="310" r:id="rId45"/>
    <p:sldId id="311" r:id="rId46"/>
    <p:sldId id="294" r:id="rId47"/>
    <p:sldId id="296" r:id="rId48"/>
    <p:sldId id="314" r:id="rId49"/>
    <p:sldId id="334" r:id="rId50"/>
    <p:sldId id="313" r:id="rId51"/>
    <p:sldId id="315" r:id="rId52"/>
    <p:sldId id="316" r:id="rId53"/>
    <p:sldId id="317" r:id="rId54"/>
    <p:sldId id="318" r:id="rId55"/>
    <p:sldId id="319" r:id="rId56"/>
    <p:sldId id="293" r:id="rId57"/>
    <p:sldId id="320" r:id="rId58"/>
    <p:sldId id="298" r:id="rId59"/>
    <p:sldId id="300" r:id="rId60"/>
    <p:sldId id="340" r:id="rId61"/>
    <p:sldId id="339" r:id="rId62"/>
    <p:sldId id="321" r:id="rId63"/>
    <p:sldId id="299" r:id="rId64"/>
    <p:sldId id="302" r:id="rId65"/>
    <p:sldId id="325" r:id="rId66"/>
    <p:sldId id="326" r:id="rId67"/>
    <p:sldId id="327" r:id="rId68"/>
    <p:sldId id="328" r:id="rId69"/>
    <p:sldId id="329" r:id="rId70"/>
    <p:sldId id="333" r:id="rId71"/>
    <p:sldId id="308" r:id="rId72"/>
    <p:sldId id="295" r:id="rId73"/>
    <p:sldId id="297" r:id="rId74"/>
    <p:sldId id="281" r:id="rId75"/>
    <p:sldId id="282" r:id="rId76"/>
    <p:sldId id="283" r:id="rId77"/>
    <p:sldId id="280" r:id="rId78"/>
    <p:sldId id="279" r:id="rId79"/>
    <p:sldId id="345" r:id="rId80"/>
    <p:sldId id="303" r:id="rId81"/>
  </p:sldIdLst>
  <p:sldSz cx="12192000" cy="6858000"/>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183CA1-61F8-7ED0-8EAD-918D3E202662}" name="Doug Gould" initials="DG" userId="S::icnarc164@icnarc.org::f29b1dab-c277-4746-a213-b2fb0a0a19b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757477"/>
    <a:srgbClr val="FFFFCC"/>
    <a:srgbClr val="F5A558"/>
    <a:srgbClr val="DC002E"/>
    <a:srgbClr val="003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79" autoAdjust="0"/>
  </p:normalViewPr>
  <p:slideViewPr>
    <p:cSldViewPr>
      <p:cViewPr varScale="1">
        <p:scale>
          <a:sx n="58" d="100"/>
          <a:sy n="58" d="100"/>
        </p:scale>
        <p:origin x="896" y="5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8/10/relationships/authors" Target="authors.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211455B-04F2-41EC-9326-421A2D956DAF}" type="slidenum">
              <a:rPr lang="en-GB" altLang="en-US"/>
              <a:pPr/>
              <a:t>‹#›</a:t>
            </a:fld>
            <a:endParaRPr lang="en-GB" altLang="en-US"/>
          </a:p>
        </p:txBody>
      </p:sp>
    </p:spTree>
    <p:extLst>
      <p:ext uri="{BB962C8B-B14F-4D97-AF65-F5344CB8AC3E}">
        <p14:creationId xmlns:p14="http://schemas.microsoft.com/office/powerpoint/2010/main" val="4447785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244E93-D09E-4866-9015-E311A567521B}" type="slidenum">
              <a:rPr lang="en-GB" altLang="en-US"/>
              <a:pPr/>
              <a:t>2</a:t>
            </a:fld>
            <a:endParaRPr lang="en-GB" altLang="en-US"/>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8104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244E93-D09E-4866-9015-E311A567521B}" type="slidenum">
              <a:rPr lang="en-GB" altLang="en-US"/>
              <a:pPr/>
              <a:t>3</a:t>
            </a:fld>
            <a:endParaRPr lang="en-GB" altLang="en-US"/>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4662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11455B-04F2-41EC-9326-421A2D956DAF}" type="slidenum">
              <a:rPr lang="en-GB" altLang="en-US" smtClean="0"/>
              <a:pPr/>
              <a:t>5</a:t>
            </a:fld>
            <a:endParaRPr lang="en-GB" altLang="en-US"/>
          </a:p>
        </p:txBody>
      </p:sp>
    </p:spTree>
    <p:extLst>
      <p:ext uri="{BB962C8B-B14F-4D97-AF65-F5344CB8AC3E}">
        <p14:creationId xmlns:p14="http://schemas.microsoft.com/office/powerpoint/2010/main" val="278856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11455B-04F2-41EC-9326-421A2D956DAF}" type="slidenum">
              <a:rPr lang="en-GB" altLang="en-US" smtClean="0"/>
              <a:pPr/>
              <a:t>6</a:t>
            </a:fld>
            <a:endParaRPr lang="en-GB" altLang="en-US"/>
          </a:p>
        </p:txBody>
      </p:sp>
    </p:spTree>
    <p:extLst>
      <p:ext uri="{BB962C8B-B14F-4D97-AF65-F5344CB8AC3E}">
        <p14:creationId xmlns:p14="http://schemas.microsoft.com/office/powerpoint/2010/main" val="45740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244E93-D09E-4866-9015-E311A567521B}" type="slidenum">
              <a:rPr lang="en-GB" altLang="en-US"/>
              <a:pPr/>
              <a:t>12</a:t>
            </a:fld>
            <a:endParaRPr lang="en-GB" altLang="en-US"/>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11399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244E93-D09E-4866-9015-E311A567521B}" type="slidenum">
              <a:rPr lang="en-GB" altLang="en-US"/>
              <a:pPr/>
              <a:t>15</a:t>
            </a:fld>
            <a:endParaRPr lang="en-GB" altLang="en-US"/>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10601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244E93-D09E-4866-9015-E311A567521B}" type="slidenum">
              <a:rPr lang="en-GB" altLang="en-US"/>
              <a:pPr/>
              <a:t>74</a:t>
            </a:fld>
            <a:endParaRPr lang="en-GB" altLang="en-US"/>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37378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11455B-04F2-41EC-9326-421A2D956DAF}" type="slidenum">
              <a:rPr lang="en-GB" altLang="en-US" smtClean="0"/>
              <a:pPr/>
              <a:t>78</a:t>
            </a:fld>
            <a:endParaRPr lang="en-GB" altLang="en-US"/>
          </a:p>
        </p:txBody>
      </p:sp>
    </p:spTree>
    <p:extLst>
      <p:ext uri="{BB962C8B-B14F-4D97-AF65-F5344CB8AC3E}">
        <p14:creationId xmlns:p14="http://schemas.microsoft.com/office/powerpoint/2010/main" val="395513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75884" y="188913"/>
            <a:ext cx="9889067" cy="647700"/>
          </a:xfrm>
        </p:spPr>
        <p:txBody>
          <a:bodyPr/>
          <a:lstStyle>
            <a:lvl1pPr>
              <a:defRPr>
                <a:solidFill>
                  <a:schemeClr val="accent1">
                    <a:lumMod val="50000"/>
                  </a:schemeClr>
                </a:solidFill>
              </a:defRPr>
            </a:lvl1pPr>
          </a:lstStyle>
          <a:p>
            <a:pPr lvl="0"/>
            <a:r>
              <a:rPr lang="en-US" altLang="en-US" noProof="0" dirty="0"/>
              <a:t>Click to edit Master title style</a:t>
            </a:r>
            <a:endParaRPr lang="en-GB" altLang="en-US" noProof="0" dirty="0"/>
          </a:p>
        </p:txBody>
      </p:sp>
      <p:sp>
        <p:nvSpPr>
          <p:cNvPr id="7171" name="Rectangle 3"/>
          <p:cNvSpPr>
            <a:spLocks noGrp="1" noChangeArrowheads="1"/>
          </p:cNvSpPr>
          <p:nvPr>
            <p:ph type="subTitle" idx="1"/>
          </p:nvPr>
        </p:nvSpPr>
        <p:spPr>
          <a:xfrm>
            <a:off x="1775884" y="836613"/>
            <a:ext cx="9889067" cy="1223962"/>
          </a:xfrm>
        </p:spPr>
        <p:txBody>
          <a:bodyPr/>
          <a:lstStyle>
            <a:lvl1pPr marL="0" indent="0">
              <a:buFontTx/>
              <a:buNone/>
              <a:defRPr>
                <a:solidFill>
                  <a:srgbClr val="757477"/>
                </a:solidFill>
              </a:defRPr>
            </a:lvl1pPr>
          </a:lstStyle>
          <a:p>
            <a:pPr lvl="0"/>
            <a:r>
              <a:rPr lang="en-US" altLang="en-US" noProof="0" dirty="0"/>
              <a:t>Click to edit Master subtitle style</a:t>
            </a:r>
            <a:endParaRPr lang="en-GB" altLang="en-US" noProof="0" dirty="0"/>
          </a:p>
        </p:txBody>
      </p:sp>
      <p:sp>
        <p:nvSpPr>
          <p:cNvPr id="7172" name="Line 4"/>
          <p:cNvSpPr>
            <a:spLocks noChangeShapeType="1"/>
          </p:cNvSpPr>
          <p:nvPr/>
        </p:nvSpPr>
        <p:spPr bwMode="auto">
          <a:xfrm>
            <a:off x="1102784" y="331791"/>
            <a:ext cx="0" cy="6192837"/>
          </a:xfrm>
          <a:prstGeom prst="line">
            <a:avLst/>
          </a:prstGeom>
          <a:noFill/>
          <a:ln w="12700">
            <a:solidFill>
              <a:srgbClr val="7574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8" name="Text Box 10"/>
          <p:cNvSpPr txBox="1">
            <a:spLocks noChangeArrowheads="1"/>
          </p:cNvSpPr>
          <p:nvPr/>
        </p:nvSpPr>
        <p:spPr bwMode="auto">
          <a:xfrm>
            <a:off x="543238" y="333378"/>
            <a:ext cx="646331"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GB" altLang="en-US" sz="3000" dirty="0">
                <a:solidFill>
                  <a:srgbClr val="757477"/>
                </a:solidFill>
                <a:latin typeface="Franklin Gothic Book" pitchFamily="34" charset="0"/>
              </a:rPr>
              <a:t>www.icnarc.org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331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0717" y="188913"/>
            <a:ext cx="2446867" cy="56308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75886" y="188913"/>
            <a:ext cx="7141633" cy="5630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75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7487" y="188913"/>
            <a:ext cx="10273144" cy="633412"/>
          </a:xfrm>
        </p:spPr>
        <p:txBody>
          <a:bodyPr/>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1487487" y="836613"/>
            <a:ext cx="10273144" cy="4983162"/>
          </a:xfrm>
        </p:spPr>
        <p:txBody>
          <a:bodyPr/>
          <a:lstStyle>
            <a:lvl1pPr>
              <a:buClr>
                <a:srgbClr val="00B0F0"/>
              </a:buClr>
              <a:defRPr sz="2800"/>
            </a:lvl1pPr>
            <a:lvl2pPr>
              <a:buClr>
                <a:srgbClr val="00B0F0"/>
              </a:buClr>
              <a:defRPr sz="2400"/>
            </a:lvl2pPr>
            <a:lvl3pPr>
              <a:buClr>
                <a:srgbClr val="00B0F0"/>
              </a:buClr>
              <a:defRPr sz="2000"/>
            </a:lvl3pPr>
            <a:lvl4pPr>
              <a:buClr>
                <a:srgbClr val="00B0F0"/>
              </a:buClr>
              <a:defRPr sz="1800"/>
            </a:lvl4pPr>
            <a:lvl5pPr>
              <a:buClr>
                <a:srgbClr val="00B0F0"/>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a:extLst>
              <a:ext uri="{FF2B5EF4-FFF2-40B4-BE49-F238E27FC236}">
                <a16:creationId xmlns:a16="http://schemas.microsoft.com/office/drawing/2014/main" id="{BE614319-2F0B-4A3C-AB0D-4E714363A496}"/>
              </a:ext>
            </a:extLst>
          </p:cNvPr>
          <p:cNvSpPr txBox="1">
            <a:spLocks noGrp="1"/>
          </p:cNvSpPr>
          <p:nvPr>
            <p:ph type="sldNum" sz="quarter" idx="2"/>
          </p:nvPr>
        </p:nvSpPr>
        <p:spPr>
          <a:xfrm>
            <a:off x="11452626" y="6141373"/>
            <a:ext cx="284691" cy="276999"/>
          </a:xfrm>
          <a:prstGeom prst="rect">
            <a:avLst/>
          </a:prstGeom>
          <a:ln w="12700">
            <a:miter lim="400000"/>
          </a:ln>
        </p:spPr>
        <p:txBody>
          <a:bodyPr wrap="none" lIns="45719" rIns="45719" anchor="ctr">
            <a:spAutoFit/>
          </a:bodyPr>
          <a:lstStyle>
            <a:lvl1pPr algn="r">
              <a:defRPr sz="1200">
                <a:latin typeface="+mj-lt"/>
                <a:ea typeface="+mj-ea"/>
                <a:cs typeface="+mj-cs"/>
                <a:sym typeface="Arial"/>
              </a:defRPr>
            </a:lvl1pPr>
          </a:lstStyle>
          <a:p>
            <a:fld id="{86CB4B4D-7CA3-9044-876B-883B54F8677D}" type="slidenum">
              <a:t>‹#›</a:t>
            </a:fld>
            <a:endParaRPr dirty="0"/>
          </a:p>
        </p:txBody>
      </p:sp>
      <p:pic>
        <p:nvPicPr>
          <p:cNvPr id="7" name="Picture 6">
            <a:extLst>
              <a:ext uri="{FF2B5EF4-FFF2-40B4-BE49-F238E27FC236}">
                <a16:creationId xmlns:a16="http://schemas.microsoft.com/office/drawing/2014/main" id="{BF272EEC-2BB5-4182-82A4-AE94CBDB65BE}"/>
              </a:ext>
            </a:extLst>
          </p:cNvPr>
          <p:cNvPicPr>
            <a:picLocks noChangeAspect="1"/>
          </p:cNvPicPr>
          <p:nvPr userDrawn="1"/>
        </p:nvPicPr>
        <p:blipFill>
          <a:blip r:embed="rId2"/>
          <a:stretch>
            <a:fillRect/>
          </a:stretch>
        </p:blipFill>
        <p:spPr>
          <a:xfrm>
            <a:off x="9696400" y="5905573"/>
            <a:ext cx="1756226" cy="794294"/>
          </a:xfrm>
          <a:prstGeom prst="rect">
            <a:avLst/>
          </a:prstGeom>
        </p:spPr>
      </p:pic>
    </p:spTree>
    <p:extLst>
      <p:ext uri="{BB962C8B-B14F-4D97-AF65-F5344CB8AC3E}">
        <p14:creationId xmlns:p14="http://schemas.microsoft.com/office/powerpoint/2010/main" val="199460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2816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75886" y="836613"/>
            <a:ext cx="4794249" cy="4983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773333" y="836613"/>
            <a:ext cx="4794251" cy="4983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820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23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13888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952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323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1665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87489" y="188913"/>
            <a:ext cx="10080098"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a:t>
            </a:r>
          </a:p>
        </p:txBody>
      </p:sp>
      <p:sp>
        <p:nvSpPr>
          <p:cNvPr id="1027" name="Rectangle 3"/>
          <p:cNvSpPr>
            <a:spLocks noGrp="1" noChangeArrowheads="1"/>
          </p:cNvSpPr>
          <p:nvPr>
            <p:ph type="body" idx="1"/>
          </p:nvPr>
        </p:nvSpPr>
        <p:spPr bwMode="auto">
          <a:xfrm>
            <a:off x="1487488" y="836613"/>
            <a:ext cx="10080098" cy="498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31" name="Line 7"/>
          <p:cNvSpPr>
            <a:spLocks noChangeShapeType="1"/>
          </p:cNvSpPr>
          <p:nvPr/>
        </p:nvSpPr>
        <p:spPr bwMode="auto">
          <a:xfrm>
            <a:off x="1102784" y="333375"/>
            <a:ext cx="0" cy="6191250"/>
          </a:xfrm>
          <a:prstGeom prst="line">
            <a:avLst/>
          </a:prstGeom>
          <a:noFill/>
          <a:ln w="12700">
            <a:solidFill>
              <a:srgbClr val="7574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6" name="Text Box 12"/>
          <p:cNvSpPr txBox="1">
            <a:spLocks noChangeArrowheads="1"/>
          </p:cNvSpPr>
          <p:nvPr/>
        </p:nvSpPr>
        <p:spPr bwMode="auto">
          <a:xfrm>
            <a:off x="543238" y="333378"/>
            <a:ext cx="646331"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GB" altLang="en-US" sz="3000" dirty="0">
                <a:solidFill>
                  <a:srgbClr val="757477"/>
                </a:solidFill>
                <a:latin typeface="Franklin Gothic Book" pitchFamily="34" charset="0"/>
              </a:rPr>
              <a:t>www.icnarc.org</a:t>
            </a:r>
          </a:p>
        </p:txBody>
      </p:sp>
      <p:sp>
        <p:nvSpPr>
          <p:cNvPr id="7" name="Slide Number">
            <a:extLst>
              <a:ext uri="{FF2B5EF4-FFF2-40B4-BE49-F238E27FC236}">
                <a16:creationId xmlns:a16="http://schemas.microsoft.com/office/drawing/2014/main" id="{B4DB48C0-020F-4B3A-A533-AD18C9E945A0}"/>
              </a:ext>
            </a:extLst>
          </p:cNvPr>
          <p:cNvSpPr txBox="1">
            <a:spLocks noGrp="1"/>
          </p:cNvSpPr>
          <p:nvPr>
            <p:ph type="sldNum" sz="quarter" idx="4"/>
          </p:nvPr>
        </p:nvSpPr>
        <p:spPr>
          <a:xfrm>
            <a:off x="11439519" y="6131859"/>
            <a:ext cx="284691" cy="276999"/>
          </a:xfrm>
          <a:prstGeom prst="rect">
            <a:avLst/>
          </a:prstGeom>
          <a:ln w="12700">
            <a:miter lim="400000"/>
          </a:ln>
        </p:spPr>
        <p:txBody>
          <a:bodyPr wrap="none" lIns="45719" rIns="45719" anchor="ctr">
            <a:spAutoFit/>
          </a:bodyPr>
          <a:lstStyle>
            <a:lvl1pPr algn="r">
              <a:defRPr sz="1200">
                <a:latin typeface="+mj-lt"/>
                <a:ea typeface="+mj-ea"/>
                <a:cs typeface="+mj-cs"/>
                <a:sym typeface="Arial"/>
              </a:defRPr>
            </a:lvl1pPr>
          </a:lstStyle>
          <a:p>
            <a:fld id="{86CB4B4D-7CA3-9044-876B-883B54F8677D}" type="slidenum">
              <a:t>‹#›</a:t>
            </a:fld>
            <a:endParaRPr dirty="0"/>
          </a:p>
        </p:txBody>
      </p:sp>
      <p:pic>
        <p:nvPicPr>
          <p:cNvPr id="8" name="Picture 7">
            <a:extLst>
              <a:ext uri="{FF2B5EF4-FFF2-40B4-BE49-F238E27FC236}">
                <a16:creationId xmlns:a16="http://schemas.microsoft.com/office/drawing/2014/main" id="{62C833AF-B494-44B0-B8D6-FCFC5DA6CEF0}"/>
              </a:ext>
            </a:extLst>
          </p:cNvPr>
          <p:cNvPicPr>
            <a:picLocks noChangeAspect="1"/>
          </p:cNvPicPr>
          <p:nvPr userDrawn="1"/>
        </p:nvPicPr>
        <p:blipFill>
          <a:blip r:embed="rId13"/>
          <a:stretch>
            <a:fillRect/>
          </a:stretch>
        </p:blipFill>
        <p:spPr>
          <a:xfrm>
            <a:off x="9683293" y="5891813"/>
            <a:ext cx="1756226" cy="794294"/>
          </a:xfrm>
          <a:prstGeom prst="rect">
            <a:avLst/>
          </a:prstGeom>
        </p:spPr>
      </p:pic>
      <p:sp>
        <p:nvSpPr>
          <p:cNvPr id="9" name="TextBox 8">
            <a:extLst>
              <a:ext uri="{FF2B5EF4-FFF2-40B4-BE49-F238E27FC236}">
                <a16:creationId xmlns:a16="http://schemas.microsoft.com/office/drawing/2014/main" id="{D30A4A57-4A16-4962-B35B-B30E7FE6CA7B}"/>
              </a:ext>
            </a:extLst>
          </p:cNvPr>
          <p:cNvSpPr txBox="1"/>
          <p:nvPr userDrawn="1"/>
        </p:nvSpPr>
        <p:spPr>
          <a:xfrm>
            <a:off x="1367508" y="6070304"/>
            <a:ext cx="4032084" cy="338554"/>
          </a:xfrm>
          <a:prstGeom prst="rect">
            <a:avLst/>
          </a:prstGeom>
          <a:noFill/>
        </p:spPr>
        <p:txBody>
          <a:bodyPr wrap="square" rtlCol="0">
            <a:spAutoFit/>
          </a:bodyPr>
          <a:lstStyle/>
          <a:p>
            <a:r>
              <a:rPr lang="en-US" sz="1600" dirty="0">
                <a:solidFill>
                  <a:schemeClr val="accent1">
                    <a:lumMod val="50000"/>
                  </a:schemeClr>
                </a:solidFill>
                <a:latin typeface="+mn-lt"/>
              </a:rPr>
              <a:t>Site Initiation Visit</a:t>
            </a:r>
            <a:endParaRPr lang="en-GB" sz="1600" dirty="0">
              <a:solidFill>
                <a:schemeClr val="accent1">
                  <a:lumMod val="50000"/>
                </a:schemeClr>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3200">
          <a:solidFill>
            <a:schemeClr val="accent1">
              <a:lumMod val="50000"/>
            </a:schemeClr>
          </a:solidFill>
          <a:latin typeface="+mj-lt"/>
          <a:ea typeface="+mj-ea"/>
          <a:cs typeface="+mj-cs"/>
        </a:defRPr>
      </a:lvl1pPr>
      <a:lvl2pPr algn="l" rtl="0" eaLnBrk="1" fontAlgn="base" hangingPunct="1">
        <a:spcBef>
          <a:spcPct val="0"/>
        </a:spcBef>
        <a:spcAft>
          <a:spcPct val="0"/>
        </a:spcAft>
        <a:defRPr sz="3600">
          <a:solidFill>
            <a:srgbClr val="F5A558"/>
          </a:solidFill>
          <a:latin typeface="Trebuchet MS" pitchFamily="34" charset="0"/>
        </a:defRPr>
      </a:lvl2pPr>
      <a:lvl3pPr algn="l" rtl="0" eaLnBrk="1" fontAlgn="base" hangingPunct="1">
        <a:spcBef>
          <a:spcPct val="0"/>
        </a:spcBef>
        <a:spcAft>
          <a:spcPct val="0"/>
        </a:spcAft>
        <a:defRPr sz="3600">
          <a:solidFill>
            <a:srgbClr val="F5A558"/>
          </a:solidFill>
          <a:latin typeface="Trebuchet MS" pitchFamily="34" charset="0"/>
        </a:defRPr>
      </a:lvl3pPr>
      <a:lvl4pPr algn="l" rtl="0" eaLnBrk="1" fontAlgn="base" hangingPunct="1">
        <a:spcBef>
          <a:spcPct val="0"/>
        </a:spcBef>
        <a:spcAft>
          <a:spcPct val="0"/>
        </a:spcAft>
        <a:defRPr sz="3600">
          <a:solidFill>
            <a:srgbClr val="F5A558"/>
          </a:solidFill>
          <a:latin typeface="Trebuchet MS" pitchFamily="34" charset="0"/>
        </a:defRPr>
      </a:lvl4pPr>
      <a:lvl5pPr algn="l" rtl="0" eaLnBrk="1" fontAlgn="base" hangingPunct="1">
        <a:spcBef>
          <a:spcPct val="0"/>
        </a:spcBef>
        <a:spcAft>
          <a:spcPct val="0"/>
        </a:spcAft>
        <a:defRPr sz="3600">
          <a:solidFill>
            <a:srgbClr val="F5A558"/>
          </a:solidFill>
          <a:latin typeface="Trebuchet MS" pitchFamily="34" charset="0"/>
        </a:defRPr>
      </a:lvl5pPr>
      <a:lvl6pPr marL="457200" algn="l" rtl="0" eaLnBrk="1" fontAlgn="base" hangingPunct="1">
        <a:spcBef>
          <a:spcPct val="0"/>
        </a:spcBef>
        <a:spcAft>
          <a:spcPct val="0"/>
        </a:spcAft>
        <a:defRPr sz="3600">
          <a:solidFill>
            <a:srgbClr val="F5A558"/>
          </a:solidFill>
          <a:latin typeface="Trebuchet MS" pitchFamily="34" charset="0"/>
        </a:defRPr>
      </a:lvl6pPr>
      <a:lvl7pPr marL="914400" algn="l" rtl="0" eaLnBrk="1" fontAlgn="base" hangingPunct="1">
        <a:spcBef>
          <a:spcPct val="0"/>
        </a:spcBef>
        <a:spcAft>
          <a:spcPct val="0"/>
        </a:spcAft>
        <a:defRPr sz="3600">
          <a:solidFill>
            <a:srgbClr val="F5A558"/>
          </a:solidFill>
          <a:latin typeface="Trebuchet MS" pitchFamily="34" charset="0"/>
        </a:defRPr>
      </a:lvl7pPr>
      <a:lvl8pPr marL="1371600" algn="l" rtl="0" eaLnBrk="1" fontAlgn="base" hangingPunct="1">
        <a:spcBef>
          <a:spcPct val="0"/>
        </a:spcBef>
        <a:spcAft>
          <a:spcPct val="0"/>
        </a:spcAft>
        <a:defRPr sz="3600">
          <a:solidFill>
            <a:srgbClr val="F5A558"/>
          </a:solidFill>
          <a:latin typeface="Trebuchet MS" pitchFamily="34" charset="0"/>
        </a:defRPr>
      </a:lvl8pPr>
      <a:lvl9pPr marL="1828800" algn="l" rtl="0" eaLnBrk="1" fontAlgn="base" hangingPunct="1">
        <a:spcBef>
          <a:spcPct val="0"/>
        </a:spcBef>
        <a:spcAft>
          <a:spcPct val="0"/>
        </a:spcAft>
        <a:defRPr sz="3600">
          <a:solidFill>
            <a:srgbClr val="F5A558"/>
          </a:solidFill>
          <a:latin typeface="Trebuchet MS" pitchFamily="34" charset="0"/>
        </a:defRPr>
      </a:lvl9pPr>
    </p:titleStyle>
    <p:bodyStyle>
      <a:lvl1pPr marL="342900" indent="-342900" algn="l" rtl="0" eaLnBrk="1" fontAlgn="base" hangingPunct="1">
        <a:spcBef>
          <a:spcPct val="20000"/>
        </a:spcBef>
        <a:spcAft>
          <a:spcPct val="0"/>
        </a:spcAft>
        <a:buClr>
          <a:srgbClr val="00B0F0"/>
        </a:buClr>
        <a:buChar char="•"/>
        <a:defRPr sz="2800">
          <a:solidFill>
            <a:srgbClr val="757477"/>
          </a:solidFill>
          <a:latin typeface="+mn-lt"/>
          <a:ea typeface="+mn-ea"/>
          <a:cs typeface="+mn-cs"/>
        </a:defRPr>
      </a:lvl1pPr>
      <a:lvl2pPr marL="742950" indent="-285750" algn="l" rtl="0" eaLnBrk="1" fontAlgn="base" hangingPunct="1">
        <a:spcBef>
          <a:spcPct val="20000"/>
        </a:spcBef>
        <a:spcAft>
          <a:spcPct val="0"/>
        </a:spcAft>
        <a:buClr>
          <a:srgbClr val="00B0F0"/>
        </a:buClr>
        <a:buSzPct val="70000"/>
        <a:buFont typeface="Courier New" panose="02070309020205020404" pitchFamily="49" charset="0"/>
        <a:buChar char="o"/>
        <a:defRPr sz="2400">
          <a:solidFill>
            <a:srgbClr val="757477"/>
          </a:solidFill>
          <a:latin typeface="+mn-lt"/>
        </a:defRPr>
      </a:lvl2pPr>
      <a:lvl3pPr marL="1143000" indent="-228600" algn="l" rtl="0" eaLnBrk="1" fontAlgn="base" hangingPunct="1">
        <a:spcBef>
          <a:spcPct val="20000"/>
        </a:spcBef>
        <a:spcAft>
          <a:spcPct val="0"/>
        </a:spcAft>
        <a:buClr>
          <a:srgbClr val="00B0F0"/>
        </a:buClr>
        <a:buFont typeface="Wingdings" panose="05000000000000000000" pitchFamily="2" charset="2"/>
        <a:buChar char="§"/>
        <a:defRPr sz="2000">
          <a:solidFill>
            <a:srgbClr val="757477"/>
          </a:solidFill>
          <a:latin typeface="+mn-lt"/>
        </a:defRPr>
      </a:lvl3pPr>
      <a:lvl4pPr marL="1600200" indent="-228600" algn="l" rtl="0" eaLnBrk="1" fontAlgn="base" hangingPunct="1">
        <a:spcBef>
          <a:spcPct val="20000"/>
        </a:spcBef>
        <a:spcAft>
          <a:spcPct val="0"/>
        </a:spcAft>
        <a:buClr>
          <a:srgbClr val="00B0F0"/>
        </a:buClr>
        <a:buFont typeface="Arial" charset="0"/>
        <a:buChar char="–"/>
        <a:defRPr sz="1800">
          <a:solidFill>
            <a:srgbClr val="757477"/>
          </a:solidFill>
          <a:latin typeface="+mn-lt"/>
        </a:defRPr>
      </a:lvl4pPr>
      <a:lvl5pPr marL="2057400" indent="-228600" algn="l" rtl="0" eaLnBrk="1" fontAlgn="base" hangingPunct="1">
        <a:spcBef>
          <a:spcPct val="20000"/>
        </a:spcBef>
        <a:spcAft>
          <a:spcPct val="0"/>
        </a:spcAft>
        <a:buClr>
          <a:srgbClr val="00B0F0"/>
        </a:buClr>
        <a:buFont typeface="Arial" charset="0"/>
        <a:buChar char="»"/>
        <a:defRPr sz="1800">
          <a:solidFill>
            <a:srgbClr val="757477"/>
          </a:solidFill>
          <a:latin typeface="+mn-lt"/>
        </a:defRPr>
      </a:lvl5pPr>
      <a:lvl6pPr marL="2514600" indent="-228600" algn="l" rtl="0" eaLnBrk="1" fontAlgn="base" hangingPunct="1">
        <a:spcBef>
          <a:spcPct val="20000"/>
        </a:spcBef>
        <a:spcAft>
          <a:spcPct val="0"/>
        </a:spcAft>
        <a:buClr>
          <a:srgbClr val="F5A558"/>
        </a:buClr>
        <a:buFont typeface="Arial" charset="0"/>
        <a:buChar char="»"/>
        <a:defRPr sz="2000">
          <a:solidFill>
            <a:srgbClr val="757477"/>
          </a:solidFill>
          <a:latin typeface="+mn-lt"/>
        </a:defRPr>
      </a:lvl6pPr>
      <a:lvl7pPr marL="2971800" indent="-228600" algn="l" rtl="0" eaLnBrk="1" fontAlgn="base" hangingPunct="1">
        <a:spcBef>
          <a:spcPct val="20000"/>
        </a:spcBef>
        <a:spcAft>
          <a:spcPct val="0"/>
        </a:spcAft>
        <a:buClr>
          <a:srgbClr val="F5A558"/>
        </a:buClr>
        <a:buFont typeface="Arial" charset="0"/>
        <a:buChar char="»"/>
        <a:defRPr sz="2000">
          <a:solidFill>
            <a:srgbClr val="757477"/>
          </a:solidFill>
          <a:latin typeface="+mn-lt"/>
        </a:defRPr>
      </a:lvl7pPr>
      <a:lvl8pPr marL="3429000" indent="-228600" algn="l" rtl="0" eaLnBrk="1" fontAlgn="base" hangingPunct="1">
        <a:spcBef>
          <a:spcPct val="20000"/>
        </a:spcBef>
        <a:spcAft>
          <a:spcPct val="0"/>
        </a:spcAft>
        <a:buClr>
          <a:srgbClr val="F5A558"/>
        </a:buClr>
        <a:buFont typeface="Arial" charset="0"/>
        <a:buChar char="»"/>
        <a:defRPr sz="2000">
          <a:solidFill>
            <a:srgbClr val="757477"/>
          </a:solidFill>
          <a:latin typeface="+mn-lt"/>
        </a:defRPr>
      </a:lvl8pPr>
      <a:lvl9pPr marL="3886200" indent="-228600" algn="l" rtl="0" eaLnBrk="1" fontAlgn="base" hangingPunct="1">
        <a:spcBef>
          <a:spcPct val="20000"/>
        </a:spcBef>
        <a:spcAft>
          <a:spcPct val="0"/>
        </a:spcAft>
        <a:buClr>
          <a:srgbClr val="F5A558"/>
        </a:buClr>
        <a:buFont typeface="Arial" charset="0"/>
        <a:buChar char="»"/>
        <a:defRPr sz="2000">
          <a:solidFill>
            <a:srgbClr val="7574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mosaicc@icnarc.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mosaicc@icnarc.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mailto:mosaicc@icnarc.org"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mailto:mosaicc@icnarc.org" TargetMode="External"/><Relationship Id="rId2" Type="http://schemas.openxmlformats.org/officeDocument/2006/relationships/hyperlink" Target="https://ctu.icnarc.org/macro/"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mailto:mosaicc@icnarc.org"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icnarc.org/Our-Research/Studies/Current-Studies/MOSAICC/home"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C5FABE-D79A-4CF6-9C1D-6598316223D1}"/>
              </a:ext>
            </a:extLst>
          </p:cNvPr>
          <p:cNvPicPr>
            <a:picLocks noChangeAspect="1"/>
          </p:cNvPicPr>
          <p:nvPr/>
        </p:nvPicPr>
        <p:blipFill>
          <a:blip r:embed="rId2"/>
          <a:stretch>
            <a:fillRect/>
          </a:stretch>
        </p:blipFill>
        <p:spPr>
          <a:xfrm>
            <a:off x="3933543" y="116632"/>
            <a:ext cx="5092861" cy="2303362"/>
          </a:xfrm>
          <a:prstGeom prst="rect">
            <a:avLst/>
          </a:prstGeom>
        </p:spPr>
      </p:pic>
      <p:sp>
        <p:nvSpPr>
          <p:cNvPr id="2" name="Title 1">
            <a:extLst>
              <a:ext uri="{FF2B5EF4-FFF2-40B4-BE49-F238E27FC236}">
                <a16:creationId xmlns:a16="http://schemas.microsoft.com/office/drawing/2014/main" id="{DD301A00-D369-4D6A-B306-7925F31AA476}"/>
              </a:ext>
            </a:extLst>
          </p:cNvPr>
          <p:cNvSpPr>
            <a:spLocks noGrp="1"/>
          </p:cNvSpPr>
          <p:nvPr>
            <p:ph type="ctrTitle"/>
          </p:nvPr>
        </p:nvSpPr>
        <p:spPr>
          <a:xfrm>
            <a:off x="2627542" y="2119390"/>
            <a:ext cx="7704856" cy="1668759"/>
          </a:xfrm>
        </p:spPr>
        <p:txBody>
          <a:bodyPr/>
          <a:lstStyle/>
          <a:p>
            <a:pPr algn="ctr"/>
            <a:r>
              <a:rPr lang="en-GB" sz="2800" b="1" dirty="0">
                <a:solidFill>
                  <a:schemeClr val="accent2">
                    <a:lumMod val="75000"/>
                  </a:schemeClr>
                </a:solidFill>
                <a:ea typeface="DengXian" panose="02010600030101010101" pitchFamily="2" charset="-122"/>
              </a:rPr>
              <a:t>M</a:t>
            </a:r>
            <a:r>
              <a:rPr lang="en-GB" sz="2800" dirty="0">
                <a:solidFill>
                  <a:schemeClr val="accent2">
                    <a:lumMod val="75000"/>
                  </a:schemeClr>
                </a:solidFill>
                <a:ea typeface="DengXian" panose="02010600030101010101" pitchFamily="2" charset="-122"/>
              </a:rPr>
              <a:t>ulticentre</a:t>
            </a:r>
            <a:r>
              <a:rPr lang="en-GB" sz="2800" b="1" dirty="0">
                <a:solidFill>
                  <a:schemeClr val="accent2">
                    <a:lumMod val="75000"/>
                  </a:schemeClr>
                </a:solidFill>
                <a:ea typeface="DengXian" panose="02010600030101010101" pitchFamily="2" charset="-122"/>
              </a:rPr>
              <a:t> </a:t>
            </a:r>
            <a:r>
              <a:rPr lang="en-GB" sz="2800" dirty="0">
                <a:solidFill>
                  <a:schemeClr val="accent2">
                    <a:lumMod val="75000"/>
                  </a:schemeClr>
                </a:solidFill>
                <a:ea typeface="DengXian" panose="02010600030101010101" pitchFamily="2" charset="-122"/>
              </a:rPr>
              <a:t>evaluation</a:t>
            </a:r>
            <a:r>
              <a:rPr lang="en-GB" sz="2800" b="1" dirty="0">
                <a:solidFill>
                  <a:schemeClr val="accent2">
                    <a:lumMod val="75000"/>
                  </a:schemeClr>
                </a:solidFill>
                <a:ea typeface="DengXian" panose="02010600030101010101" pitchFamily="2" charset="-122"/>
              </a:rPr>
              <a:t> O</a:t>
            </a:r>
            <a:r>
              <a:rPr lang="en-GB" sz="2800" dirty="0">
                <a:solidFill>
                  <a:schemeClr val="accent2">
                    <a:lumMod val="75000"/>
                  </a:schemeClr>
                </a:solidFill>
                <a:ea typeface="DengXian" panose="02010600030101010101" pitchFamily="2" charset="-122"/>
              </a:rPr>
              <a:t>f</a:t>
            </a:r>
            <a:r>
              <a:rPr lang="en-GB" sz="2800" b="1" dirty="0">
                <a:solidFill>
                  <a:schemeClr val="accent2">
                    <a:lumMod val="75000"/>
                  </a:schemeClr>
                </a:solidFill>
                <a:ea typeface="DengXian" panose="02010600030101010101" pitchFamily="2" charset="-122"/>
              </a:rPr>
              <a:t> S</a:t>
            </a:r>
            <a:r>
              <a:rPr lang="en-GB" sz="2800" dirty="0">
                <a:solidFill>
                  <a:schemeClr val="accent2">
                    <a:lumMod val="75000"/>
                  </a:schemeClr>
                </a:solidFill>
                <a:ea typeface="DengXian" panose="02010600030101010101" pitchFamily="2" charset="-122"/>
              </a:rPr>
              <a:t>odium</a:t>
            </a:r>
            <a:r>
              <a:rPr lang="en-GB" sz="2800" b="1" dirty="0">
                <a:solidFill>
                  <a:schemeClr val="accent2">
                    <a:lumMod val="75000"/>
                  </a:schemeClr>
                </a:solidFill>
                <a:ea typeface="DengXian" panose="02010600030101010101" pitchFamily="2" charset="-122"/>
              </a:rPr>
              <a:t> </a:t>
            </a:r>
            <a:r>
              <a:rPr lang="en-GB" sz="2800" dirty="0">
                <a:solidFill>
                  <a:schemeClr val="accent2">
                    <a:lumMod val="75000"/>
                  </a:schemeClr>
                </a:solidFill>
                <a:ea typeface="DengXian" panose="02010600030101010101" pitchFamily="2" charset="-122"/>
              </a:rPr>
              <a:t>bicarbonate</a:t>
            </a:r>
            <a:r>
              <a:rPr lang="en-GB" sz="2800" b="1" dirty="0">
                <a:solidFill>
                  <a:schemeClr val="accent2">
                    <a:lumMod val="75000"/>
                  </a:schemeClr>
                </a:solidFill>
                <a:ea typeface="DengXian" panose="02010600030101010101" pitchFamily="2" charset="-122"/>
              </a:rPr>
              <a:t> </a:t>
            </a:r>
            <a:r>
              <a:rPr lang="en-GB" sz="2800" dirty="0">
                <a:solidFill>
                  <a:schemeClr val="accent2">
                    <a:lumMod val="75000"/>
                  </a:schemeClr>
                </a:solidFill>
                <a:ea typeface="DengXian" panose="02010600030101010101" pitchFamily="2" charset="-122"/>
              </a:rPr>
              <a:t>in</a:t>
            </a:r>
            <a:r>
              <a:rPr lang="en-GB" sz="2800" b="1" dirty="0">
                <a:solidFill>
                  <a:schemeClr val="accent2">
                    <a:lumMod val="75000"/>
                  </a:schemeClr>
                </a:solidFill>
                <a:ea typeface="DengXian" panose="02010600030101010101" pitchFamily="2" charset="-122"/>
              </a:rPr>
              <a:t> A</a:t>
            </a:r>
            <a:r>
              <a:rPr lang="en-GB" sz="2800" dirty="0">
                <a:solidFill>
                  <a:schemeClr val="accent2">
                    <a:lumMod val="75000"/>
                  </a:schemeClr>
                </a:solidFill>
                <a:ea typeface="DengXian" panose="02010600030101010101" pitchFamily="2" charset="-122"/>
              </a:rPr>
              <a:t>cute kidney </a:t>
            </a:r>
            <a:r>
              <a:rPr lang="en-GB" sz="2800" b="1" dirty="0">
                <a:solidFill>
                  <a:schemeClr val="accent2">
                    <a:lumMod val="75000"/>
                  </a:schemeClr>
                </a:solidFill>
                <a:ea typeface="DengXian" panose="02010600030101010101" pitchFamily="2" charset="-122"/>
              </a:rPr>
              <a:t>I</a:t>
            </a:r>
            <a:r>
              <a:rPr lang="en-GB" sz="2800" dirty="0">
                <a:solidFill>
                  <a:schemeClr val="accent2">
                    <a:lumMod val="75000"/>
                  </a:schemeClr>
                </a:solidFill>
                <a:ea typeface="DengXian" panose="02010600030101010101" pitchFamily="2" charset="-122"/>
              </a:rPr>
              <a:t>njury in </a:t>
            </a:r>
            <a:r>
              <a:rPr lang="en-GB" sz="2800" b="1" dirty="0">
                <a:solidFill>
                  <a:schemeClr val="accent2">
                    <a:lumMod val="75000"/>
                  </a:schemeClr>
                </a:solidFill>
                <a:ea typeface="DengXian" panose="02010600030101010101" pitchFamily="2" charset="-122"/>
              </a:rPr>
              <a:t>C</a:t>
            </a:r>
            <a:r>
              <a:rPr lang="en-GB" sz="2800" dirty="0">
                <a:solidFill>
                  <a:schemeClr val="accent2">
                    <a:lumMod val="75000"/>
                  </a:schemeClr>
                </a:solidFill>
                <a:ea typeface="DengXian" panose="02010600030101010101" pitchFamily="2" charset="-122"/>
              </a:rPr>
              <a:t>ritical</a:t>
            </a:r>
            <a:r>
              <a:rPr lang="en-GB" sz="2800" b="1" dirty="0">
                <a:solidFill>
                  <a:schemeClr val="accent2">
                    <a:lumMod val="75000"/>
                  </a:schemeClr>
                </a:solidFill>
                <a:ea typeface="DengXian" panose="02010600030101010101" pitchFamily="2" charset="-122"/>
              </a:rPr>
              <a:t> C</a:t>
            </a:r>
            <a:r>
              <a:rPr lang="en-GB" sz="2800" dirty="0">
                <a:solidFill>
                  <a:schemeClr val="accent2">
                    <a:lumMod val="75000"/>
                  </a:schemeClr>
                </a:solidFill>
                <a:ea typeface="DengXian" panose="02010600030101010101" pitchFamily="2" charset="-122"/>
              </a:rPr>
              <a:t>are</a:t>
            </a:r>
            <a:br>
              <a:rPr lang="en-GB" sz="2800" dirty="0">
                <a:solidFill>
                  <a:schemeClr val="accent6"/>
                </a:solidFill>
                <a:latin typeface="Segoe UI" panose="020B0502040204020203" pitchFamily="34" charset="0"/>
                <a:ea typeface="DengXian" panose="02010600030101010101" pitchFamily="2" charset="-122"/>
              </a:rPr>
            </a:br>
            <a:endParaRPr lang="en-GB" sz="2800" dirty="0"/>
          </a:p>
        </p:txBody>
      </p:sp>
      <p:pic>
        <p:nvPicPr>
          <p:cNvPr id="5" name="Picture 2" descr="Organisation's logo">
            <a:extLst>
              <a:ext uri="{FF2B5EF4-FFF2-40B4-BE49-F238E27FC236}">
                <a16:creationId xmlns:a16="http://schemas.microsoft.com/office/drawing/2014/main" id="{3FDAC049-1113-4D24-B773-BF688F741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5882387"/>
            <a:ext cx="1812275" cy="7611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E13CB8-BB3C-4F1C-B2DA-ACD1B40FD9E1}"/>
              </a:ext>
            </a:extLst>
          </p:cNvPr>
          <p:cNvSpPr txBox="1"/>
          <p:nvPr/>
        </p:nvSpPr>
        <p:spPr>
          <a:xfrm>
            <a:off x="3933540" y="3295621"/>
            <a:ext cx="5040560"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2200" b="1" dirty="0">
                <a:solidFill>
                  <a:schemeClr val="accent1">
                    <a:lumMod val="50000"/>
                  </a:schemeClr>
                </a:solidFill>
                <a:latin typeface="Trebuchet MS" panose="020B0603020202020204" pitchFamily="34" charset="0"/>
              </a:rPr>
              <a:t>Site Initiation Visit</a:t>
            </a:r>
          </a:p>
        </p:txBody>
      </p:sp>
      <p:sp>
        <p:nvSpPr>
          <p:cNvPr id="8" name="TextBox 7">
            <a:extLst>
              <a:ext uri="{FF2B5EF4-FFF2-40B4-BE49-F238E27FC236}">
                <a16:creationId xmlns:a16="http://schemas.microsoft.com/office/drawing/2014/main" id="{F9F0305A-E104-47E0-A832-035F2117A38C}"/>
              </a:ext>
            </a:extLst>
          </p:cNvPr>
          <p:cNvSpPr txBox="1"/>
          <p:nvPr/>
        </p:nvSpPr>
        <p:spPr>
          <a:xfrm>
            <a:off x="2898109" y="3788146"/>
            <a:ext cx="7560840"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dirty="0">
                <a:latin typeface="+mn-lt"/>
              </a:rPr>
              <a:t>IRAS: 	 1003836			NIHR CPMS ID:    49697</a:t>
            </a:r>
          </a:p>
          <a:p>
            <a:r>
              <a:rPr lang="en-GB" dirty="0">
                <a:latin typeface="+mn-lt"/>
              </a:rPr>
              <a:t>EudraCT: 2021-002587-44		ISRCTN Registry: ISRCTN14027629</a:t>
            </a:r>
          </a:p>
          <a:p>
            <a:r>
              <a:rPr lang="en-GB" dirty="0">
                <a:latin typeface="+mn-lt"/>
              </a:rPr>
              <a:t>REC Ref:  21/NW/0228		Funding:             NIHR HTA 129617 Sponsor:  UHDB/2021/027</a:t>
            </a:r>
          </a:p>
          <a:p>
            <a:pPr algn="ctr"/>
            <a:r>
              <a:rPr lang="en-GB" dirty="0">
                <a:latin typeface="+mn-lt"/>
              </a:rPr>
              <a:t>	</a:t>
            </a:r>
            <a:br>
              <a:rPr lang="en-GB" dirty="0">
                <a:latin typeface="+mn-lt"/>
              </a:rPr>
            </a:br>
            <a:r>
              <a:rPr lang="en-GB" dirty="0">
                <a:latin typeface="+mn-lt"/>
              </a:rPr>
              <a:t>Chief Investigators: Prof Lui </a:t>
            </a:r>
            <a:r>
              <a:rPr lang="en-GB" dirty="0" err="1">
                <a:latin typeface="+mn-lt"/>
              </a:rPr>
              <a:t>Forni</a:t>
            </a:r>
            <a:r>
              <a:rPr lang="en-GB" dirty="0">
                <a:latin typeface="+mn-lt"/>
              </a:rPr>
              <a:t> &amp; Prof Nick Selby</a:t>
            </a:r>
          </a:p>
        </p:txBody>
      </p:sp>
      <p:pic>
        <p:nvPicPr>
          <p:cNvPr id="9" name="Picture 13">
            <a:extLst>
              <a:ext uri="{FF2B5EF4-FFF2-40B4-BE49-F238E27FC236}">
                <a16:creationId xmlns:a16="http://schemas.microsoft.com/office/drawing/2014/main" id="{E79AF837-9A68-42B9-BA90-801EE898FC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8408" y="6131011"/>
            <a:ext cx="1957216" cy="36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6A5933DD-A65B-4F34-B219-8F4FF36807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1904" y="5983036"/>
            <a:ext cx="2885407" cy="51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648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B9FC-293A-42F7-80BC-0BE53F347185}"/>
              </a:ext>
            </a:extLst>
          </p:cNvPr>
          <p:cNvSpPr>
            <a:spLocks noGrp="1"/>
          </p:cNvSpPr>
          <p:nvPr>
            <p:ph type="title"/>
          </p:nvPr>
        </p:nvSpPr>
        <p:spPr/>
        <p:txBody>
          <a:bodyPr/>
          <a:lstStyle/>
          <a:p>
            <a:r>
              <a:rPr lang="en-US" dirty="0"/>
              <a:t>Outcomes</a:t>
            </a:r>
            <a:endParaRPr lang="en-GB" dirty="0"/>
          </a:p>
        </p:txBody>
      </p:sp>
      <p:sp>
        <p:nvSpPr>
          <p:cNvPr id="3" name="Content Placeholder 2">
            <a:extLst>
              <a:ext uri="{FF2B5EF4-FFF2-40B4-BE49-F238E27FC236}">
                <a16:creationId xmlns:a16="http://schemas.microsoft.com/office/drawing/2014/main" id="{0FE2073E-71BC-4FB4-BF89-FBEC24989CD1}"/>
              </a:ext>
            </a:extLst>
          </p:cNvPr>
          <p:cNvSpPr>
            <a:spLocks noGrp="1"/>
          </p:cNvSpPr>
          <p:nvPr>
            <p:ph idx="1"/>
          </p:nvPr>
        </p:nvSpPr>
        <p:spPr/>
        <p:txBody>
          <a:bodyPr/>
          <a:lstStyle/>
          <a:p>
            <a:r>
              <a:rPr lang="en-US" dirty="0"/>
              <a:t>Primary</a:t>
            </a:r>
          </a:p>
          <a:p>
            <a:pPr lvl="1"/>
            <a:r>
              <a:rPr lang="en-GB" dirty="0">
                <a:effectLst/>
                <a:ea typeface="DengXian" panose="02010600030101010101" pitchFamily="2" charset="-122"/>
              </a:rPr>
              <a:t>90-day all-cause mortality (clinical effectiveness)</a:t>
            </a:r>
            <a:endParaRPr lang="en-GB" dirty="0">
              <a:ea typeface="DengXian" panose="02010600030101010101" pitchFamily="2" charset="-122"/>
            </a:endParaRPr>
          </a:p>
          <a:p>
            <a:pPr lvl="1"/>
            <a:r>
              <a:rPr lang="en-GB" dirty="0">
                <a:effectLst/>
                <a:ea typeface="DengXian" panose="02010600030101010101" pitchFamily="2" charset="-122"/>
              </a:rPr>
              <a:t>Incremental costs, quality-adjusted life years and net monetary benefit at 90 days (cost-effectiveness)</a:t>
            </a:r>
            <a:endParaRPr lang="en-US" dirty="0"/>
          </a:p>
          <a:p>
            <a:endParaRPr lang="en-GB" dirty="0"/>
          </a:p>
        </p:txBody>
      </p:sp>
      <p:sp>
        <p:nvSpPr>
          <p:cNvPr id="4" name="Slide Number Placeholder 3">
            <a:extLst>
              <a:ext uri="{FF2B5EF4-FFF2-40B4-BE49-F238E27FC236}">
                <a16:creationId xmlns:a16="http://schemas.microsoft.com/office/drawing/2014/main" id="{186CBE91-A11E-417C-BE88-D39FEF3D7AC7}"/>
              </a:ext>
            </a:extLst>
          </p:cNvPr>
          <p:cNvSpPr>
            <a:spLocks noGrp="1"/>
          </p:cNvSpPr>
          <p:nvPr>
            <p:ph type="sldNum" sz="quarter" idx="2"/>
          </p:nvPr>
        </p:nvSpPr>
        <p:spPr/>
        <p:txBody>
          <a:bodyPr/>
          <a:lstStyle/>
          <a:p>
            <a:fld id="{86CB4B4D-7CA3-9044-876B-883B54F8677D}" type="slidenum">
              <a:rPr lang="en-GB" smtClean="0"/>
              <a:t>10</a:t>
            </a:fld>
            <a:endParaRPr lang="en-GB" dirty="0"/>
          </a:p>
        </p:txBody>
      </p:sp>
    </p:spTree>
    <p:extLst>
      <p:ext uri="{BB962C8B-B14F-4D97-AF65-F5344CB8AC3E}">
        <p14:creationId xmlns:p14="http://schemas.microsoft.com/office/powerpoint/2010/main" val="396290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05175-23FB-40E7-A110-244CD43023C8}"/>
              </a:ext>
            </a:extLst>
          </p:cNvPr>
          <p:cNvSpPr>
            <a:spLocks noGrp="1"/>
          </p:cNvSpPr>
          <p:nvPr>
            <p:ph type="title"/>
          </p:nvPr>
        </p:nvSpPr>
        <p:spPr/>
        <p:txBody>
          <a:bodyPr/>
          <a:lstStyle/>
          <a:p>
            <a:r>
              <a:rPr lang="en-US" dirty="0"/>
              <a:t>Outcomes</a:t>
            </a:r>
            <a:endParaRPr lang="en-GB" dirty="0"/>
          </a:p>
        </p:txBody>
      </p:sp>
      <p:sp>
        <p:nvSpPr>
          <p:cNvPr id="3" name="Content Placeholder 2">
            <a:extLst>
              <a:ext uri="{FF2B5EF4-FFF2-40B4-BE49-F238E27FC236}">
                <a16:creationId xmlns:a16="http://schemas.microsoft.com/office/drawing/2014/main" id="{DFFA785B-439C-49B9-8938-35986CA890F2}"/>
              </a:ext>
            </a:extLst>
          </p:cNvPr>
          <p:cNvSpPr>
            <a:spLocks noGrp="1"/>
          </p:cNvSpPr>
          <p:nvPr>
            <p:ph idx="1"/>
          </p:nvPr>
        </p:nvSpPr>
        <p:spPr/>
        <p:txBody>
          <a:bodyPr/>
          <a:lstStyle/>
          <a:p>
            <a:r>
              <a:rPr lang="en-US" dirty="0"/>
              <a:t>Secondary</a:t>
            </a:r>
          </a:p>
          <a:p>
            <a:pPr lvl="1">
              <a:lnSpc>
                <a:spcPct val="110000"/>
              </a:lnSpc>
            </a:pPr>
            <a:r>
              <a:rPr lang="en-US" dirty="0">
                <a:effectLst/>
                <a:ea typeface="DengXian" panose="02010600030101010101" pitchFamily="2" charset="-122"/>
              </a:rPr>
              <a:t>Mortality at critical care unit discharge, 28 days and one year</a:t>
            </a:r>
          </a:p>
          <a:p>
            <a:pPr lvl="1">
              <a:lnSpc>
                <a:spcPct val="110000"/>
              </a:lnSpc>
            </a:pPr>
            <a:r>
              <a:rPr lang="en-US" dirty="0">
                <a:effectLst/>
                <a:ea typeface="DengXian" panose="02010600030101010101" pitchFamily="2" charset="-122"/>
              </a:rPr>
              <a:t>Receipt and duration of respiratory, renal, and advanced cardiovascular organ support during the critical care stay</a:t>
            </a:r>
          </a:p>
          <a:p>
            <a:pPr lvl="1">
              <a:lnSpc>
                <a:spcPct val="110000"/>
              </a:lnSpc>
            </a:pPr>
            <a:r>
              <a:rPr lang="en-US" dirty="0">
                <a:effectLst/>
                <a:ea typeface="DengXian" panose="02010600030101010101" pitchFamily="2" charset="-122"/>
              </a:rPr>
              <a:t>Duration of critical care unit and acute hospital stay</a:t>
            </a:r>
          </a:p>
          <a:p>
            <a:pPr lvl="1">
              <a:lnSpc>
                <a:spcPct val="110000"/>
              </a:lnSpc>
            </a:pPr>
            <a:r>
              <a:rPr lang="en-US" dirty="0">
                <a:effectLst/>
                <a:ea typeface="DengXian" panose="02010600030101010101" pitchFamily="2" charset="-122"/>
              </a:rPr>
              <a:t>At 90 days and one year:</a:t>
            </a:r>
          </a:p>
          <a:p>
            <a:pPr lvl="2">
              <a:lnSpc>
                <a:spcPct val="110000"/>
              </a:lnSpc>
            </a:pPr>
            <a:r>
              <a:rPr lang="en-US" sz="2400" dirty="0">
                <a:effectLst/>
                <a:ea typeface="DengXian" panose="02010600030101010101" pitchFamily="2" charset="-122"/>
              </a:rPr>
              <a:t>On-going requirement for KRT </a:t>
            </a:r>
          </a:p>
          <a:p>
            <a:pPr lvl="2">
              <a:lnSpc>
                <a:spcPct val="110000"/>
              </a:lnSpc>
            </a:pPr>
            <a:r>
              <a:rPr lang="en-US" sz="2400" dirty="0">
                <a:effectLst/>
                <a:ea typeface="DengXian" panose="02010600030101010101" pitchFamily="2" charset="-122"/>
              </a:rPr>
              <a:t>Health-related quality of life</a:t>
            </a:r>
          </a:p>
          <a:p>
            <a:pPr lvl="2">
              <a:lnSpc>
                <a:spcPct val="110000"/>
              </a:lnSpc>
            </a:pPr>
            <a:r>
              <a:rPr lang="en-US" sz="2400" dirty="0">
                <a:effectLst/>
                <a:ea typeface="DengXian" panose="02010600030101010101" pitchFamily="2" charset="-122"/>
              </a:rPr>
              <a:t>Resource use and costs</a:t>
            </a:r>
          </a:p>
          <a:p>
            <a:pPr lvl="1">
              <a:lnSpc>
                <a:spcPct val="110000"/>
              </a:lnSpc>
            </a:pPr>
            <a:r>
              <a:rPr lang="en-US" dirty="0">
                <a:effectLst/>
                <a:ea typeface="DengXian" panose="02010600030101010101" pitchFamily="2" charset="-122"/>
              </a:rPr>
              <a:t>Estimated lifetime incremental cost-effectiveness</a:t>
            </a:r>
          </a:p>
          <a:p>
            <a:endParaRPr lang="en-GB" dirty="0"/>
          </a:p>
        </p:txBody>
      </p:sp>
      <p:sp>
        <p:nvSpPr>
          <p:cNvPr id="4" name="Slide Number Placeholder 3">
            <a:extLst>
              <a:ext uri="{FF2B5EF4-FFF2-40B4-BE49-F238E27FC236}">
                <a16:creationId xmlns:a16="http://schemas.microsoft.com/office/drawing/2014/main" id="{8A4C1D77-F2B9-4055-8427-840D2AE91F14}"/>
              </a:ext>
            </a:extLst>
          </p:cNvPr>
          <p:cNvSpPr>
            <a:spLocks noGrp="1"/>
          </p:cNvSpPr>
          <p:nvPr>
            <p:ph type="sldNum" sz="quarter" idx="2"/>
          </p:nvPr>
        </p:nvSpPr>
        <p:spPr/>
        <p:txBody>
          <a:bodyPr/>
          <a:lstStyle/>
          <a:p>
            <a:fld id="{86CB4B4D-7CA3-9044-876B-883B54F8677D}" type="slidenum">
              <a:rPr lang="en-GB" smtClean="0"/>
              <a:t>11</a:t>
            </a:fld>
            <a:endParaRPr lang="en-GB" dirty="0"/>
          </a:p>
        </p:txBody>
      </p:sp>
    </p:spTree>
    <p:extLst>
      <p:ext uri="{BB962C8B-B14F-4D97-AF65-F5344CB8AC3E}">
        <p14:creationId xmlns:p14="http://schemas.microsoft.com/office/powerpoint/2010/main" val="1949565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Agenda</a:t>
            </a:r>
          </a:p>
        </p:txBody>
      </p:sp>
      <p:sp>
        <p:nvSpPr>
          <p:cNvPr id="5123" name="Rectangle 3"/>
          <p:cNvSpPr>
            <a:spLocks noGrp="1" noChangeArrowheads="1"/>
          </p:cNvSpPr>
          <p:nvPr>
            <p:ph type="body" idx="1"/>
          </p:nvPr>
        </p:nvSpPr>
        <p:spPr/>
        <p:txBody>
          <a:bodyPr/>
          <a:lstStyle/>
          <a:p>
            <a:r>
              <a:rPr lang="en-US" altLang="en-US" dirty="0"/>
              <a:t>Background and trial design</a:t>
            </a:r>
          </a:p>
          <a:p>
            <a:r>
              <a:rPr lang="en-US" altLang="en-US" b="1" dirty="0"/>
              <a:t>Governance</a:t>
            </a:r>
          </a:p>
          <a:p>
            <a:r>
              <a:rPr lang="en-US" altLang="en-US" dirty="0"/>
              <a:t>Patient flow</a:t>
            </a:r>
          </a:p>
          <a:p>
            <a:r>
              <a:rPr lang="en-US" altLang="en-US" dirty="0"/>
              <a:t>Support/resources</a:t>
            </a:r>
          </a:p>
          <a:p>
            <a:pPr lvl="3">
              <a:buClr>
                <a:schemeClr val="accent1">
                  <a:lumMod val="50000"/>
                </a:schemeClr>
              </a:buClr>
            </a:pPr>
            <a:endParaRPr lang="en-US" altLang="en-US" dirty="0"/>
          </a:p>
        </p:txBody>
      </p:sp>
      <p:sp>
        <p:nvSpPr>
          <p:cNvPr id="3" name="Slide Number Placeholder 2">
            <a:extLst>
              <a:ext uri="{FF2B5EF4-FFF2-40B4-BE49-F238E27FC236}">
                <a16:creationId xmlns:a16="http://schemas.microsoft.com/office/drawing/2014/main" id="{8D63A576-D58E-4A5C-9BC7-64E119FA694A}"/>
              </a:ext>
            </a:extLst>
          </p:cNvPr>
          <p:cNvSpPr>
            <a:spLocks noGrp="1"/>
          </p:cNvSpPr>
          <p:nvPr>
            <p:ph type="sldNum" sz="quarter" idx="2"/>
          </p:nvPr>
        </p:nvSpPr>
        <p:spPr/>
        <p:txBody>
          <a:bodyPr/>
          <a:lstStyle/>
          <a:p>
            <a:fld id="{86CB4B4D-7CA3-9044-876B-883B54F8677D}" type="slidenum">
              <a:rPr lang="en-GB" smtClean="0"/>
              <a:t>12</a:t>
            </a:fld>
            <a:endParaRPr lang="en-GB" dirty="0"/>
          </a:p>
        </p:txBody>
      </p:sp>
    </p:spTree>
    <p:extLst>
      <p:ext uri="{BB962C8B-B14F-4D97-AF65-F5344CB8AC3E}">
        <p14:creationId xmlns:p14="http://schemas.microsoft.com/office/powerpoint/2010/main" val="1737661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E5874-3E4C-479A-AEDB-361BE06D2189}"/>
              </a:ext>
            </a:extLst>
          </p:cNvPr>
          <p:cNvSpPr>
            <a:spLocks noGrp="1"/>
          </p:cNvSpPr>
          <p:nvPr>
            <p:ph type="title"/>
          </p:nvPr>
        </p:nvSpPr>
        <p:spPr/>
        <p:txBody>
          <a:bodyPr/>
          <a:lstStyle/>
          <a:p>
            <a:r>
              <a:rPr lang="en-US" dirty="0"/>
              <a:t>Central governance</a:t>
            </a:r>
            <a:endParaRPr lang="en-GB" dirty="0"/>
          </a:p>
        </p:txBody>
      </p:sp>
      <p:sp>
        <p:nvSpPr>
          <p:cNvPr id="3" name="Content Placeholder 2">
            <a:extLst>
              <a:ext uri="{FF2B5EF4-FFF2-40B4-BE49-F238E27FC236}">
                <a16:creationId xmlns:a16="http://schemas.microsoft.com/office/drawing/2014/main" id="{9096AA03-DBE2-469E-B1A6-44B77F0D297F}"/>
              </a:ext>
            </a:extLst>
          </p:cNvPr>
          <p:cNvSpPr>
            <a:spLocks noGrp="1"/>
          </p:cNvSpPr>
          <p:nvPr>
            <p:ph idx="1"/>
          </p:nvPr>
        </p:nvSpPr>
        <p:spPr/>
        <p:txBody>
          <a:bodyPr/>
          <a:lstStyle/>
          <a:p>
            <a:endParaRPr lang="en-GB" dirty="0"/>
          </a:p>
          <a:p>
            <a:endParaRPr lang="en-GB" dirty="0"/>
          </a:p>
          <a:p>
            <a:endParaRPr lang="en-GB" dirty="0"/>
          </a:p>
          <a:p>
            <a:endParaRPr lang="en-GB" dirty="0"/>
          </a:p>
          <a:p>
            <a:endParaRPr lang="en-GB" sz="1000" dirty="0"/>
          </a:p>
          <a:p>
            <a:r>
              <a:rPr lang="en-GB" dirty="0"/>
              <a:t>HRA/HCRW Approval, MHRA CTA and REC favourable ethical opinion in place</a:t>
            </a:r>
          </a:p>
          <a:p>
            <a:r>
              <a:rPr lang="en-GB" dirty="0"/>
              <a:t>Oversight by:</a:t>
            </a:r>
          </a:p>
          <a:p>
            <a:endParaRPr lang="en-GB" dirty="0"/>
          </a:p>
        </p:txBody>
      </p:sp>
      <p:sp>
        <p:nvSpPr>
          <p:cNvPr id="4" name="Slide Number Placeholder 3">
            <a:extLst>
              <a:ext uri="{FF2B5EF4-FFF2-40B4-BE49-F238E27FC236}">
                <a16:creationId xmlns:a16="http://schemas.microsoft.com/office/drawing/2014/main" id="{2F85E218-2526-455F-8A85-F509FAD3C3E9}"/>
              </a:ext>
            </a:extLst>
          </p:cNvPr>
          <p:cNvSpPr>
            <a:spLocks noGrp="1"/>
          </p:cNvSpPr>
          <p:nvPr>
            <p:ph type="sldNum" sz="quarter" idx="2"/>
          </p:nvPr>
        </p:nvSpPr>
        <p:spPr/>
        <p:txBody>
          <a:bodyPr/>
          <a:lstStyle/>
          <a:p>
            <a:fld id="{86CB4B4D-7CA3-9044-876B-883B54F8677D}" type="slidenum">
              <a:rPr lang="en-GB" smtClean="0"/>
              <a:t>13</a:t>
            </a:fld>
            <a:endParaRPr lang="en-GB" dirty="0"/>
          </a:p>
        </p:txBody>
      </p:sp>
      <p:sp>
        <p:nvSpPr>
          <p:cNvPr id="5" name="TextBox 4">
            <a:extLst>
              <a:ext uri="{FF2B5EF4-FFF2-40B4-BE49-F238E27FC236}">
                <a16:creationId xmlns:a16="http://schemas.microsoft.com/office/drawing/2014/main" id="{67555199-4D5E-46A7-8DFC-56D2A59A5F27}"/>
              </a:ext>
            </a:extLst>
          </p:cNvPr>
          <p:cNvSpPr txBox="1"/>
          <p:nvPr/>
        </p:nvSpPr>
        <p:spPr>
          <a:xfrm>
            <a:off x="4151784" y="4063881"/>
            <a:ext cx="7704856" cy="2077492"/>
          </a:xfrm>
          <a:prstGeom prst="rect">
            <a:avLst/>
          </a:prstGeom>
          <a:noFill/>
        </p:spPr>
        <p:txBody>
          <a:bodyPr wrap="square" rtlCol="0">
            <a:spAutoFit/>
          </a:bodyPr>
          <a:lstStyle/>
          <a:p>
            <a:pPr marL="342900" indent="-342900">
              <a:spcBef>
                <a:spcPts val="600"/>
              </a:spcBef>
              <a:buClr>
                <a:srgbClr val="00B0F0"/>
              </a:buClr>
              <a:buSzPct val="120000"/>
              <a:buFont typeface="Trebuchet MS" panose="020B0603020202020204" pitchFamily="34" charset="0"/>
              <a:buChar char="◦"/>
            </a:pPr>
            <a:r>
              <a:rPr lang="en-US" sz="2400" dirty="0">
                <a:solidFill>
                  <a:srgbClr val="757477"/>
                </a:solidFill>
                <a:latin typeface="+mn-lt"/>
              </a:rPr>
              <a:t>Trial Management Group</a:t>
            </a:r>
          </a:p>
          <a:p>
            <a:pPr marL="342900" indent="-342900">
              <a:spcBef>
                <a:spcPts val="600"/>
              </a:spcBef>
              <a:buClr>
                <a:srgbClr val="00B0F0"/>
              </a:buClr>
              <a:buSzPct val="120000"/>
              <a:buFont typeface="Trebuchet MS" panose="020B0603020202020204" pitchFamily="34" charset="0"/>
              <a:buChar char="◦"/>
            </a:pPr>
            <a:r>
              <a:rPr lang="en-US" sz="2400" dirty="0">
                <a:solidFill>
                  <a:srgbClr val="757477"/>
                </a:solidFill>
                <a:latin typeface="+mn-lt"/>
              </a:rPr>
              <a:t>Independently-chaired Trial Steering Committee</a:t>
            </a:r>
          </a:p>
          <a:p>
            <a:pPr marL="342900" indent="-342900">
              <a:spcBef>
                <a:spcPts val="600"/>
              </a:spcBef>
              <a:buClr>
                <a:srgbClr val="00B0F0"/>
              </a:buClr>
              <a:buSzPct val="120000"/>
              <a:buFont typeface="Trebuchet MS" panose="020B0603020202020204" pitchFamily="34" charset="0"/>
              <a:buChar char="◦"/>
            </a:pPr>
            <a:r>
              <a:rPr lang="en-US" sz="2400" dirty="0">
                <a:solidFill>
                  <a:srgbClr val="757477"/>
                </a:solidFill>
                <a:latin typeface="+mn-lt"/>
              </a:rPr>
              <a:t>Independent Data Monitoring and Ethics Committee</a:t>
            </a:r>
          </a:p>
          <a:p>
            <a:pPr marL="800100" lvl="1" indent="-342900">
              <a:spcBef>
                <a:spcPts val="600"/>
              </a:spcBef>
              <a:buClr>
                <a:srgbClr val="00B0F0"/>
              </a:buClr>
              <a:buSzPct val="85000"/>
              <a:buFont typeface="Wingdings" panose="05000000000000000000" pitchFamily="2" charset="2"/>
              <a:buChar char="§"/>
            </a:pPr>
            <a:r>
              <a:rPr lang="en-US" sz="2000" dirty="0">
                <a:solidFill>
                  <a:srgbClr val="757477"/>
                </a:solidFill>
                <a:latin typeface="+mn-lt"/>
              </a:rPr>
              <a:t>Interim analysis at 1,125 patients</a:t>
            </a:r>
          </a:p>
          <a:p>
            <a:endParaRPr lang="en-GB" dirty="0"/>
          </a:p>
        </p:txBody>
      </p:sp>
      <p:graphicFrame>
        <p:nvGraphicFramePr>
          <p:cNvPr id="7" name="Table 8">
            <a:extLst>
              <a:ext uri="{FF2B5EF4-FFF2-40B4-BE49-F238E27FC236}">
                <a16:creationId xmlns:a16="http://schemas.microsoft.com/office/drawing/2014/main" id="{3415B855-09F3-4A4F-8002-A75CBBD7142D}"/>
              </a:ext>
            </a:extLst>
          </p:cNvPr>
          <p:cNvGraphicFramePr>
            <a:graphicFrameLocks noGrp="1"/>
          </p:cNvGraphicFramePr>
          <p:nvPr>
            <p:extLst>
              <p:ext uri="{D42A27DB-BD31-4B8C-83A1-F6EECF244321}">
                <p14:modId xmlns:p14="http://schemas.microsoft.com/office/powerpoint/2010/main" val="1728288542"/>
              </p:ext>
            </p:extLst>
          </p:nvPr>
        </p:nvGraphicFramePr>
        <p:xfrm>
          <a:off x="1991544" y="908720"/>
          <a:ext cx="9361040" cy="1892228"/>
        </p:xfrm>
        <a:graphic>
          <a:graphicData uri="http://schemas.openxmlformats.org/drawingml/2006/table">
            <a:tbl>
              <a:tblPr firstRow="1" bandRow="1">
                <a:tableStyleId>{69CF1AB2-1976-4502-BF36-3FF5EA218861}</a:tableStyleId>
              </a:tblPr>
              <a:tblGrid>
                <a:gridCol w="2160240">
                  <a:extLst>
                    <a:ext uri="{9D8B030D-6E8A-4147-A177-3AD203B41FA5}">
                      <a16:colId xmlns:a16="http://schemas.microsoft.com/office/drawing/2014/main" val="243193395"/>
                    </a:ext>
                  </a:extLst>
                </a:gridCol>
                <a:gridCol w="7200800">
                  <a:extLst>
                    <a:ext uri="{9D8B030D-6E8A-4147-A177-3AD203B41FA5}">
                      <a16:colId xmlns:a16="http://schemas.microsoft.com/office/drawing/2014/main" val="194821505"/>
                    </a:ext>
                  </a:extLst>
                </a:gridCol>
              </a:tblGrid>
              <a:tr h="612068">
                <a:tc>
                  <a:txBody>
                    <a:bodyPr/>
                    <a:lstStyle/>
                    <a:p>
                      <a:pPr algn="l"/>
                      <a:r>
                        <a:rPr lang="en-US" sz="2400" b="1" dirty="0"/>
                        <a:t>Funder</a:t>
                      </a:r>
                      <a:endParaRPr lang="en-GB" sz="2400" b="1" dirty="0"/>
                    </a:p>
                  </a:txBody>
                  <a:tcPr anchor="ctr"/>
                </a:tc>
                <a:tc>
                  <a:txBody>
                    <a:bodyPr/>
                    <a:lstStyle/>
                    <a:p>
                      <a:pPr algn="l"/>
                      <a:r>
                        <a:rPr lang="en-US" sz="2400" b="0" dirty="0"/>
                        <a:t>NIHR Health Technology Assessment </a:t>
                      </a:r>
                      <a:r>
                        <a:rPr lang="en-US" sz="2400" b="0" dirty="0" err="1"/>
                        <a:t>Programme</a:t>
                      </a:r>
                      <a:endParaRPr lang="en-US" sz="2400" b="0" dirty="0"/>
                    </a:p>
                  </a:txBody>
                  <a:tcPr anchor="ctr"/>
                </a:tc>
                <a:extLst>
                  <a:ext uri="{0D108BD9-81ED-4DB2-BD59-A6C34878D82A}">
                    <a16:rowId xmlns:a16="http://schemas.microsoft.com/office/drawing/2014/main" val="2802775065"/>
                  </a:ext>
                </a:extLst>
              </a:tr>
              <a:tr h="306034">
                <a:tc>
                  <a:txBody>
                    <a:bodyPr/>
                    <a:lstStyle/>
                    <a:p>
                      <a:pPr algn="l"/>
                      <a:r>
                        <a:rPr lang="en-US" sz="2400" b="1" dirty="0"/>
                        <a:t>Sponsor</a:t>
                      </a:r>
                      <a:endParaRPr lang="en-GB" sz="2400" b="1" dirty="0"/>
                    </a:p>
                  </a:txBody>
                  <a:tcPr anchor="ctr"/>
                </a:tc>
                <a:tc>
                  <a:txBody>
                    <a:bodyPr/>
                    <a:lstStyle/>
                    <a:p>
                      <a:pPr algn="l"/>
                      <a:r>
                        <a:rPr lang="en-US" sz="2400" b="0" dirty="0"/>
                        <a:t>University Hospitals of Derby and Burton NHS Foundation Trust </a:t>
                      </a:r>
                    </a:p>
                  </a:txBody>
                  <a:tcPr anchor="ctr"/>
                </a:tc>
                <a:extLst>
                  <a:ext uri="{0D108BD9-81ED-4DB2-BD59-A6C34878D82A}">
                    <a16:rowId xmlns:a16="http://schemas.microsoft.com/office/drawing/2014/main" val="88725970"/>
                  </a:ext>
                </a:extLst>
              </a:tr>
              <a:tr h="306034">
                <a:tc>
                  <a:txBody>
                    <a:bodyPr/>
                    <a:lstStyle/>
                    <a:p>
                      <a:pPr algn="l"/>
                      <a:r>
                        <a:rPr lang="en-US" sz="2400" b="1" dirty="0"/>
                        <a:t>Managed by</a:t>
                      </a:r>
                      <a:endParaRPr lang="en-GB" sz="24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ICNARC CTU</a:t>
                      </a:r>
                    </a:p>
                  </a:txBody>
                  <a:tcPr anchor="ctr"/>
                </a:tc>
                <a:extLst>
                  <a:ext uri="{0D108BD9-81ED-4DB2-BD59-A6C34878D82A}">
                    <a16:rowId xmlns:a16="http://schemas.microsoft.com/office/drawing/2014/main" val="1762658066"/>
                  </a:ext>
                </a:extLst>
              </a:tr>
            </a:tbl>
          </a:graphicData>
        </a:graphic>
      </p:graphicFrame>
    </p:spTree>
    <p:extLst>
      <p:ext uri="{BB962C8B-B14F-4D97-AF65-F5344CB8AC3E}">
        <p14:creationId xmlns:p14="http://schemas.microsoft.com/office/powerpoint/2010/main" val="4167386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140E-68FD-4E0D-9674-9F5395EE34F1}"/>
              </a:ext>
            </a:extLst>
          </p:cNvPr>
          <p:cNvSpPr>
            <a:spLocks noGrp="1"/>
          </p:cNvSpPr>
          <p:nvPr>
            <p:ph type="title"/>
          </p:nvPr>
        </p:nvSpPr>
        <p:spPr/>
        <p:txBody>
          <a:bodyPr/>
          <a:lstStyle/>
          <a:p>
            <a:r>
              <a:rPr lang="en-US" dirty="0"/>
              <a:t>Local governance</a:t>
            </a:r>
            <a:endParaRPr lang="en-GB" dirty="0"/>
          </a:p>
        </p:txBody>
      </p:sp>
      <p:sp>
        <p:nvSpPr>
          <p:cNvPr id="3" name="Content Placeholder 2">
            <a:extLst>
              <a:ext uri="{FF2B5EF4-FFF2-40B4-BE49-F238E27FC236}">
                <a16:creationId xmlns:a16="http://schemas.microsoft.com/office/drawing/2014/main" id="{8602C60D-3731-4248-8CBC-11031C8DA6C9}"/>
              </a:ext>
            </a:extLst>
          </p:cNvPr>
          <p:cNvSpPr>
            <a:spLocks noGrp="1"/>
          </p:cNvSpPr>
          <p:nvPr>
            <p:ph idx="1"/>
          </p:nvPr>
        </p:nvSpPr>
        <p:spPr/>
        <p:txBody>
          <a:bodyPr/>
          <a:lstStyle/>
          <a:p>
            <a:r>
              <a:rPr lang="en-GB" dirty="0"/>
              <a:t>Site research team led by PI</a:t>
            </a:r>
          </a:p>
          <a:p>
            <a:pPr lvl="1"/>
            <a:r>
              <a:rPr lang="en-GB" b="1" dirty="0"/>
              <a:t>NIHR Associate PI scheme:</a:t>
            </a:r>
            <a:r>
              <a:rPr lang="en-GB" dirty="0"/>
              <a:t>                                                                              </a:t>
            </a:r>
            <a:r>
              <a:rPr lang="en-US" dirty="0"/>
              <a:t>a six month in-work training opportunity,                                                          practical experience for trainees</a:t>
            </a:r>
            <a:endParaRPr lang="en-GB" dirty="0"/>
          </a:p>
          <a:p>
            <a:pPr lvl="1"/>
            <a:endParaRPr lang="en-GB" dirty="0"/>
          </a:p>
          <a:p>
            <a:r>
              <a:rPr lang="en-GB" dirty="0"/>
              <a:t>Local information pack and ISF documents provided electronically</a:t>
            </a:r>
          </a:p>
          <a:p>
            <a:endParaRPr lang="en-GB" dirty="0"/>
          </a:p>
        </p:txBody>
      </p:sp>
      <p:sp>
        <p:nvSpPr>
          <p:cNvPr id="4" name="Slide Number Placeholder 3">
            <a:extLst>
              <a:ext uri="{FF2B5EF4-FFF2-40B4-BE49-F238E27FC236}">
                <a16:creationId xmlns:a16="http://schemas.microsoft.com/office/drawing/2014/main" id="{C1E7920F-5489-473D-9D0D-6432E6F9DBD8}"/>
              </a:ext>
            </a:extLst>
          </p:cNvPr>
          <p:cNvSpPr>
            <a:spLocks noGrp="1"/>
          </p:cNvSpPr>
          <p:nvPr>
            <p:ph type="sldNum" sz="quarter" idx="2"/>
          </p:nvPr>
        </p:nvSpPr>
        <p:spPr/>
        <p:txBody>
          <a:bodyPr/>
          <a:lstStyle/>
          <a:p>
            <a:fld id="{86CB4B4D-7CA3-9044-876B-883B54F8677D}" type="slidenum">
              <a:rPr lang="en-GB" smtClean="0"/>
              <a:t>14</a:t>
            </a:fld>
            <a:endParaRPr lang="en-GB" dirty="0"/>
          </a:p>
        </p:txBody>
      </p:sp>
      <p:pic>
        <p:nvPicPr>
          <p:cNvPr id="1026" name="Picture 2">
            <a:extLst>
              <a:ext uri="{FF2B5EF4-FFF2-40B4-BE49-F238E27FC236}">
                <a16:creationId xmlns:a16="http://schemas.microsoft.com/office/drawing/2014/main" id="{54108853-F3E3-45E5-94A6-AE032E486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472264" y="1106934"/>
            <a:ext cx="1443930" cy="144393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077902C8-EF00-430F-9121-2553AABD9BFD}"/>
              </a:ext>
            </a:extLst>
          </p:cNvPr>
          <p:cNvCxnSpPr>
            <a:cxnSpLocks/>
          </p:cNvCxnSpPr>
          <p:nvPr/>
        </p:nvCxnSpPr>
        <p:spPr>
          <a:xfrm>
            <a:off x="6096000" y="1556792"/>
            <a:ext cx="2376264" cy="0"/>
          </a:xfrm>
          <a:prstGeom prst="straightConnector1">
            <a:avLst/>
          </a:prstGeom>
          <a:ln w="15875">
            <a:solidFill>
              <a:schemeClr val="accent5">
                <a:lumMod val="50000"/>
              </a:schemeClr>
            </a:solidFill>
            <a:headEnd type="none"/>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77397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Agenda</a:t>
            </a:r>
          </a:p>
        </p:txBody>
      </p:sp>
      <p:sp>
        <p:nvSpPr>
          <p:cNvPr id="5123" name="Rectangle 3"/>
          <p:cNvSpPr>
            <a:spLocks noGrp="1" noChangeArrowheads="1"/>
          </p:cNvSpPr>
          <p:nvPr>
            <p:ph type="body" idx="1"/>
          </p:nvPr>
        </p:nvSpPr>
        <p:spPr/>
        <p:txBody>
          <a:bodyPr/>
          <a:lstStyle/>
          <a:p>
            <a:r>
              <a:rPr lang="en-US" altLang="en-US" dirty="0"/>
              <a:t>Background and trial design</a:t>
            </a:r>
          </a:p>
          <a:p>
            <a:r>
              <a:rPr lang="en-US" altLang="en-US" dirty="0"/>
              <a:t>Governance</a:t>
            </a:r>
          </a:p>
          <a:p>
            <a:r>
              <a:rPr lang="en-US" altLang="en-US" b="1" dirty="0"/>
              <a:t>Patient flow</a:t>
            </a:r>
          </a:p>
          <a:p>
            <a:r>
              <a:rPr lang="en-US" altLang="en-US" dirty="0"/>
              <a:t>Support/resources</a:t>
            </a:r>
          </a:p>
          <a:p>
            <a:pPr lvl="3">
              <a:buClr>
                <a:schemeClr val="accent1">
                  <a:lumMod val="50000"/>
                </a:schemeClr>
              </a:buClr>
            </a:pPr>
            <a:endParaRPr lang="en-US" altLang="en-US" dirty="0"/>
          </a:p>
        </p:txBody>
      </p:sp>
      <p:sp>
        <p:nvSpPr>
          <p:cNvPr id="3" name="Slide Number Placeholder 2">
            <a:extLst>
              <a:ext uri="{FF2B5EF4-FFF2-40B4-BE49-F238E27FC236}">
                <a16:creationId xmlns:a16="http://schemas.microsoft.com/office/drawing/2014/main" id="{8D63A576-D58E-4A5C-9BC7-64E119FA694A}"/>
              </a:ext>
            </a:extLst>
          </p:cNvPr>
          <p:cNvSpPr>
            <a:spLocks noGrp="1"/>
          </p:cNvSpPr>
          <p:nvPr>
            <p:ph type="sldNum" sz="quarter" idx="2"/>
          </p:nvPr>
        </p:nvSpPr>
        <p:spPr/>
        <p:txBody>
          <a:bodyPr/>
          <a:lstStyle/>
          <a:p>
            <a:fld id="{86CB4B4D-7CA3-9044-876B-883B54F8677D}" type="slidenum">
              <a:rPr lang="en-GB" smtClean="0"/>
              <a:t>15</a:t>
            </a:fld>
            <a:endParaRPr lang="en-GB" dirty="0"/>
          </a:p>
        </p:txBody>
      </p:sp>
    </p:spTree>
    <p:extLst>
      <p:ext uri="{BB962C8B-B14F-4D97-AF65-F5344CB8AC3E}">
        <p14:creationId xmlns:p14="http://schemas.microsoft.com/office/powerpoint/2010/main" val="958019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2600-53F7-40C0-8EC6-73ECB6B9588D}"/>
              </a:ext>
            </a:extLst>
          </p:cNvPr>
          <p:cNvSpPr>
            <a:spLocks noGrp="1"/>
          </p:cNvSpPr>
          <p:nvPr>
            <p:ph type="title"/>
          </p:nvPr>
        </p:nvSpPr>
        <p:spPr/>
        <p:txBody>
          <a:bodyPr/>
          <a:lstStyle/>
          <a:p>
            <a:r>
              <a:rPr lang="en-US" dirty="0"/>
              <a:t>Patient flow diagram</a:t>
            </a:r>
            <a:endParaRPr lang="en-GB" dirty="0"/>
          </a:p>
        </p:txBody>
      </p:sp>
      <p:sp>
        <p:nvSpPr>
          <p:cNvPr id="4" name="Slide Number Placeholder 3">
            <a:extLst>
              <a:ext uri="{FF2B5EF4-FFF2-40B4-BE49-F238E27FC236}">
                <a16:creationId xmlns:a16="http://schemas.microsoft.com/office/drawing/2014/main" id="{BABF35AA-2173-434A-B9DB-64426A5EECDF}"/>
              </a:ext>
            </a:extLst>
          </p:cNvPr>
          <p:cNvSpPr>
            <a:spLocks noGrp="1"/>
          </p:cNvSpPr>
          <p:nvPr>
            <p:ph type="sldNum" sz="quarter" idx="4294967295"/>
          </p:nvPr>
        </p:nvSpPr>
        <p:spPr>
          <a:xfrm>
            <a:off x="11424592" y="6142038"/>
            <a:ext cx="285750" cy="276225"/>
          </a:xfrm>
        </p:spPr>
        <p:txBody>
          <a:bodyPr/>
          <a:lstStyle/>
          <a:p>
            <a:fld id="{86CB4B4D-7CA3-9044-876B-883B54F8677D}" type="slidenum">
              <a:rPr lang="en-GB" smtClean="0"/>
              <a:t>16</a:t>
            </a:fld>
            <a:endParaRPr lang="en-GB" dirty="0"/>
          </a:p>
        </p:txBody>
      </p:sp>
      <p:sp>
        <p:nvSpPr>
          <p:cNvPr id="48" name="AutoShape 11">
            <a:extLst>
              <a:ext uri="{FF2B5EF4-FFF2-40B4-BE49-F238E27FC236}">
                <a16:creationId xmlns:a16="http://schemas.microsoft.com/office/drawing/2014/main" id="{02AFBA71-3A58-4228-97F7-B87262B36C52}"/>
              </a:ext>
            </a:extLst>
          </p:cNvPr>
          <p:cNvSpPr/>
          <p:nvPr/>
        </p:nvSpPr>
        <p:spPr>
          <a:xfrm>
            <a:off x="5750553" y="1551661"/>
            <a:ext cx="0" cy="21260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grpSp>
        <p:nvGrpSpPr>
          <p:cNvPr id="36" name="AutoShape 5">
            <a:extLst>
              <a:ext uri="{FF2B5EF4-FFF2-40B4-BE49-F238E27FC236}">
                <a16:creationId xmlns:a16="http://schemas.microsoft.com/office/drawing/2014/main" id="{32E4FC8F-A6AD-46C8-880C-182EE1907DEC}"/>
              </a:ext>
            </a:extLst>
          </p:cNvPr>
          <p:cNvGrpSpPr/>
          <p:nvPr/>
        </p:nvGrpSpPr>
        <p:grpSpPr>
          <a:xfrm>
            <a:off x="4072557" y="1788107"/>
            <a:ext cx="3355991" cy="498926"/>
            <a:chOff x="-1" y="-1"/>
            <a:chExt cx="3355988" cy="498924"/>
          </a:xfrm>
        </p:grpSpPr>
        <p:sp>
          <p:nvSpPr>
            <p:cNvPr id="37" name="Rectangle">
              <a:extLst>
                <a:ext uri="{FF2B5EF4-FFF2-40B4-BE49-F238E27FC236}">
                  <a16:creationId xmlns:a16="http://schemas.microsoft.com/office/drawing/2014/main" id="{E01A676E-7710-4E68-A14F-E6FC041E6F58}"/>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3000">
                  <a:solidFill>
                    <a:srgbClr val="757477"/>
                  </a:solidFill>
                </a:defRPr>
              </a:pPr>
              <a:endParaRPr sz="3000" dirty="0"/>
            </a:p>
          </p:txBody>
        </p:sp>
        <p:sp>
          <p:nvSpPr>
            <p:cNvPr id="38" name="Randomising">
              <a:extLst>
                <a:ext uri="{FF2B5EF4-FFF2-40B4-BE49-F238E27FC236}">
                  <a16:creationId xmlns:a16="http://schemas.microsoft.com/office/drawing/2014/main" id="{77ABBF52-039D-49C6-92D5-C589EB47D920}"/>
                </a:ext>
              </a:extLst>
            </p:cNvPr>
            <p:cNvSpPr txBox="1"/>
            <p:nvPr/>
          </p:nvSpPr>
          <p:spPr>
            <a:xfrm>
              <a:off x="791053" y="49408"/>
              <a:ext cx="1773879" cy="400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err="1"/>
                <a:t>Randomis</a:t>
              </a:r>
              <a:r>
                <a:rPr lang="en-GB" dirty="0" err="1"/>
                <a:t>ation</a:t>
              </a:r>
              <a:endParaRPr dirty="0"/>
            </a:p>
          </p:txBody>
        </p:sp>
      </p:grpSp>
      <p:grpSp>
        <p:nvGrpSpPr>
          <p:cNvPr id="39" name="AutoShape 6">
            <a:extLst>
              <a:ext uri="{FF2B5EF4-FFF2-40B4-BE49-F238E27FC236}">
                <a16:creationId xmlns:a16="http://schemas.microsoft.com/office/drawing/2014/main" id="{C4BA3FCB-5F91-47EC-B3E7-7D0791C3132B}"/>
              </a:ext>
            </a:extLst>
          </p:cNvPr>
          <p:cNvGrpSpPr/>
          <p:nvPr/>
        </p:nvGrpSpPr>
        <p:grpSpPr>
          <a:xfrm>
            <a:off x="1703512" y="2727257"/>
            <a:ext cx="2880324" cy="830926"/>
            <a:chOff x="-1" y="0"/>
            <a:chExt cx="2880322" cy="830924"/>
          </a:xfrm>
        </p:grpSpPr>
        <p:sp>
          <p:nvSpPr>
            <p:cNvPr id="40" name="Rectangle">
              <a:extLst>
                <a:ext uri="{FF2B5EF4-FFF2-40B4-BE49-F238E27FC236}">
                  <a16:creationId xmlns:a16="http://schemas.microsoft.com/office/drawing/2014/main" id="{423871ED-1CC8-4348-99AC-8E8C2E036214}"/>
                </a:ext>
              </a:extLst>
            </p:cNvPr>
            <p:cNvSpPr/>
            <p:nvPr/>
          </p:nvSpPr>
          <p:spPr>
            <a:xfrm>
              <a:off x="-1" y="0"/>
              <a:ext cx="2880322"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41" name="MAP target  60-65mmHg">
              <a:extLst>
                <a:ext uri="{FF2B5EF4-FFF2-40B4-BE49-F238E27FC236}">
                  <a16:creationId xmlns:a16="http://schemas.microsoft.com/office/drawing/2014/main" id="{505364CC-1262-44DC-AF1A-0DDCA074B0B6}"/>
                </a:ext>
              </a:extLst>
            </p:cNvPr>
            <p:cNvSpPr txBox="1"/>
            <p:nvPr/>
          </p:nvSpPr>
          <p:spPr>
            <a:xfrm>
              <a:off x="34153" y="70763"/>
              <a:ext cx="2630141" cy="7078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2000"/>
              </a:pPr>
              <a:r>
                <a:rPr lang="en-GB" sz="2000" dirty="0"/>
                <a:t>IV sodium bicarbonate, 8.4% w/v</a:t>
              </a:r>
              <a:endParaRPr sz="2000" dirty="0"/>
            </a:p>
          </p:txBody>
        </p:sp>
      </p:grpSp>
      <p:grpSp>
        <p:nvGrpSpPr>
          <p:cNvPr id="42" name="AutoShape 7">
            <a:extLst>
              <a:ext uri="{FF2B5EF4-FFF2-40B4-BE49-F238E27FC236}">
                <a16:creationId xmlns:a16="http://schemas.microsoft.com/office/drawing/2014/main" id="{63EB180E-4790-4E95-9A74-1B643AEBAC42}"/>
              </a:ext>
            </a:extLst>
          </p:cNvPr>
          <p:cNvGrpSpPr/>
          <p:nvPr/>
        </p:nvGrpSpPr>
        <p:grpSpPr>
          <a:xfrm>
            <a:off x="6888090" y="2727257"/>
            <a:ext cx="2952331" cy="830926"/>
            <a:chOff x="0" y="0"/>
            <a:chExt cx="2952328" cy="830924"/>
          </a:xfrm>
        </p:grpSpPr>
        <p:sp>
          <p:nvSpPr>
            <p:cNvPr id="43" name="Rectangle">
              <a:extLst>
                <a:ext uri="{FF2B5EF4-FFF2-40B4-BE49-F238E27FC236}">
                  <a16:creationId xmlns:a16="http://schemas.microsoft.com/office/drawing/2014/main" id="{D2131649-FDF0-4597-887C-38B4C1465E67}"/>
                </a:ext>
              </a:extLst>
            </p:cNvPr>
            <p:cNvSpPr/>
            <p:nvPr/>
          </p:nvSpPr>
          <p:spPr>
            <a:xfrm>
              <a:off x="0" y="0"/>
              <a:ext cx="2952328"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44" name="Usual care">
              <a:extLst>
                <a:ext uri="{FF2B5EF4-FFF2-40B4-BE49-F238E27FC236}">
                  <a16:creationId xmlns:a16="http://schemas.microsoft.com/office/drawing/2014/main" id="{F160E87B-16D7-4BE9-B843-588532A07E66}"/>
                </a:ext>
              </a:extLst>
            </p:cNvPr>
            <p:cNvSpPr txBox="1"/>
            <p:nvPr/>
          </p:nvSpPr>
          <p:spPr>
            <a:xfrm>
              <a:off x="0" y="215408"/>
              <a:ext cx="2952328"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000"/>
              </a:lvl1pPr>
            </a:lstStyle>
            <a:p>
              <a:r>
                <a:rPr lang="en-US" dirty="0"/>
                <a:t>No sodium bicarbonate</a:t>
              </a:r>
              <a:endParaRPr dirty="0"/>
            </a:p>
          </p:txBody>
        </p:sp>
      </p:grpSp>
      <p:grpSp>
        <p:nvGrpSpPr>
          <p:cNvPr id="33" name="AutoShape 3">
            <a:extLst>
              <a:ext uri="{FF2B5EF4-FFF2-40B4-BE49-F238E27FC236}">
                <a16:creationId xmlns:a16="http://schemas.microsoft.com/office/drawing/2014/main" id="{802A32A8-A809-4790-9373-C00A2A692E4D}"/>
              </a:ext>
            </a:extLst>
          </p:cNvPr>
          <p:cNvGrpSpPr/>
          <p:nvPr/>
        </p:nvGrpSpPr>
        <p:grpSpPr>
          <a:xfrm>
            <a:off x="4072557" y="1052736"/>
            <a:ext cx="3355991" cy="498926"/>
            <a:chOff x="-1" y="-1"/>
            <a:chExt cx="3355988" cy="498924"/>
          </a:xfrm>
        </p:grpSpPr>
        <p:sp>
          <p:nvSpPr>
            <p:cNvPr id="34" name="Rectangle">
              <a:extLst>
                <a:ext uri="{FF2B5EF4-FFF2-40B4-BE49-F238E27FC236}">
                  <a16:creationId xmlns:a16="http://schemas.microsoft.com/office/drawing/2014/main" id="{54C044B8-2C45-447B-908E-F52814C5F157}"/>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35" name="Screening for eligibility">
              <a:extLst>
                <a:ext uri="{FF2B5EF4-FFF2-40B4-BE49-F238E27FC236}">
                  <a16:creationId xmlns:a16="http://schemas.microsoft.com/office/drawing/2014/main" id="{1F92FF50-3F71-4060-ADC6-5ECEF52D148D}"/>
                </a:ext>
              </a:extLst>
            </p:cNvPr>
            <p:cNvSpPr txBox="1"/>
            <p:nvPr/>
          </p:nvSpPr>
          <p:spPr>
            <a:xfrm>
              <a:off x="1077183" y="49408"/>
              <a:ext cx="1201608" cy="400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a:t>Screen</a:t>
              </a:r>
              <a:r>
                <a:rPr lang="en-GB" dirty="0" err="1"/>
                <a:t>ing</a:t>
              </a:r>
              <a:endParaRPr dirty="0"/>
            </a:p>
          </p:txBody>
        </p:sp>
      </p:grpSp>
      <p:grpSp>
        <p:nvGrpSpPr>
          <p:cNvPr id="45" name="AutoShape 8">
            <a:extLst>
              <a:ext uri="{FF2B5EF4-FFF2-40B4-BE49-F238E27FC236}">
                <a16:creationId xmlns:a16="http://schemas.microsoft.com/office/drawing/2014/main" id="{77507D18-7B13-4EA8-9EE6-58C3E541EDBE}"/>
              </a:ext>
            </a:extLst>
          </p:cNvPr>
          <p:cNvGrpSpPr/>
          <p:nvPr/>
        </p:nvGrpSpPr>
        <p:grpSpPr>
          <a:xfrm>
            <a:off x="3350358" y="5090315"/>
            <a:ext cx="4784815" cy="498925"/>
            <a:chOff x="-1" y="-1"/>
            <a:chExt cx="4784813" cy="498924"/>
          </a:xfrm>
        </p:grpSpPr>
        <p:sp>
          <p:nvSpPr>
            <p:cNvPr id="46" name="Rectangle">
              <a:extLst>
                <a:ext uri="{FF2B5EF4-FFF2-40B4-BE49-F238E27FC236}">
                  <a16:creationId xmlns:a16="http://schemas.microsoft.com/office/drawing/2014/main" id="{FC908B54-0CFF-4F4C-8A2F-8FBAA4C535C2}"/>
                </a:ext>
              </a:extLst>
            </p:cNvPr>
            <p:cNvSpPr/>
            <p:nvPr/>
          </p:nvSpPr>
          <p:spPr>
            <a:xfrm>
              <a:off x="-1" y="-1"/>
              <a:ext cx="4784813"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dirty="0"/>
            </a:p>
          </p:txBody>
        </p:sp>
        <p:sp>
          <p:nvSpPr>
            <p:cNvPr id="47" name="Follow-up for outcomes">
              <a:extLst>
                <a:ext uri="{FF2B5EF4-FFF2-40B4-BE49-F238E27FC236}">
                  <a16:creationId xmlns:a16="http://schemas.microsoft.com/office/drawing/2014/main" id="{091A5944-7F17-479F-A26E-7EEF2C9A79AD}"/>
                </a:ext>
              </a:extLst>
            </p:cNvPr>
            <p:cNvSpPr txBox="1"/>
            <p:nvPr/>
          </p:nvSpPr>
          <p:spPr>
            <a:xfrm>
              <a:off x="1781980" y="49407"/>
              <a:ext cx="1220844"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a:t>Follow-up</a:t>
              </a:r>
            </a:p>
          </p:txBody>
        </p:sp>
      </p:grpSp>
      <p:sp>
        <p:nvSpPr>
          <p:cNvPr id="49" name="AutoShape 12">
            <a:extLst>
              <a:ext uri="{FF2B5EF4-FFF2-40B4-BE49-F238E27FC236}">
                <a16:creationId xmlns:a16="http://schemas.microsoft.com/office/drawing/2014/main" id="{01B7FFFD-5EF1-4A76-BB1B-4F07B6A02655}"/>
              </a:ext>
            </a:extLst>
          </p:cNvPr>
          <p:cNvSpPr/>
          <p:nvPr/>
        </p:nvSpPr>
        <p:spPr>
          <a:xfrm flipH="1">
            <a:off x="3350359" y="2310876"/>
            <a:ext cx="2382674" cy="38336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0" name="AutoShape 13">
            <a:extLst>
              <a:ext uri="{FF2B5EF4-FFF2-40B4-BE49-F238E27FC236}">
                <a16:creationId xmlns:a16="http://schemas.microsoft.com/office/drawing/2014/main" id="{52B7289A-48B3-4236-9655-8F6D4F3BF911}"/>
              </a:ext>
            </a:extLst>
          </p:cNvPr>
          <p:cNvSpPr/>
          <p:nvPr/>
        </p:nvSpPr>
        <p:spPr>
          <a:xfrm>
            <a:off x="5690208" y="2310876"/>
            <a:ext cx="2472219" cy="38336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1" name="AutoShape 14">
            <a:extLst>
              <a:ext uri="{FF2B5EF4-FFF2-40B4-BE49-F238E27FC236}">
                <a16:creationId xmlns:a16="http://schemas.microsoft.com/office/drawing/2014/main" id="{04BA5FFB-0BFB-4EA7-8B65-C5320F39A34F}"/>
              </a:ext>
            </a:extLst>
          </p:cNvPr>
          <p:cNvSpPr/>
          <p:nvPr/>
        </p:nvSpPr>
        <p:spPr>
          <a:xfrm>
            <a:off x="3350360" y="3560016"/>
            <a:ext cx="2384619" cy="383363"/>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2" name="AutoShape 15">
            <a:extLst>
              <a:ext uri="{FF2B5EF4-FFF2-40B4-BE49-F238E27FC236}">
                <a16:creationId xmlns:a16="http://schemas.microsoft.com/office/drawing/2014/main" id="{09A48FD8-55F9-4317-A45C-674DC04602A4}"/>
              </a:ext>
            </a:extLst>
          </p:cNvPr>
          <p:cNvSpPr/>
          <p:nvPr/>
        </p:nvSpPr>
        <p:spPr>
          <a:xfrm flipH="1">
            <a:off x="5750553" y="3560016"/>
            <a:ext cx="2384621" cy="383363"/>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grpSp>
        <p:nvGrpSpPr>
          <p:cNvPr id="53" name="AutoShape 8">
            <a:extLst>
              <a:ext uri="{FF2B5EF4-FFF2-40B4-BE49-F238E27FC236}">
                <a16:creationId xmlns:a16="http://schemas.microsoft.com/office/drawing/2014/main" id="{F237BEC6-BA45-473F-B214-70693FC99E6D}"/>
              </a:ext>
            </a:extLst>
          </p:cNvPr>
          <p:cNvGrpSpPr/>
          <p:nvPr/>
        </p:nvGrpSpPr>
        <p:grpSpPr>
          <a:xfrm>
            <a:off x="4072557" y="3965389"/>
            <a:ext cx="3355991" cy="498925"/>
            <a:chOff x="-1" y="-1"/>
            <a:chExt cx="3355988" cy="498924"/>
          </a:xfrm>
        </p:grpSpPr>
        <p:sp>
          <p:nvSpPr>
            <p:cNvPr id="54" name="Rectangle">
              <a:extLst>
                <a:ext uri="{FF2B5EF4-FFF2-40B4-BE49-F238E27FC236}">
                  <a16:creationId xmlns:a16="http://schemas.microsoft.com/office/drawing/2014/main" id="{1D812532-DF3C-40F0-85FC-E2D6BC235362}"/>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3000">
                  <a:solidFill>
                    <a:srgbClr val="757477"/>
                  </a:solidFill>
                </a:defRPr>
              </a:pPr>
              <a:endParaRPr sz="3000" dirty="0"/>
            </a:p>
          </p:txBody>
        </p:sp>
        <p:sp>
          <p:nvSpPr>
            <p:cNvPr id="55" name="Consenting">
              <a:extLst>
                <a:ext uri="{FF2B5EF4-FFF2-40B4-BE49-F238E27FC236}">
                  <a16:creationId xmlns:a16="http://schemas.microsoft.com/office/drawing/2014/main" id="{B9C68B30-7F4C-4EB9-8AE1-0521C51A9728}"/>
                </a:ext>
              </a:extLst>
            </p:cNvPr>
            <p:cNvSpPr txBox="1"/>
            <p:nvPr/>
          </p:nvSpPr>
          <p:spPr>
            <a:xfrm>
              <a:off x="1174170" y="49407"/>
              <a:ext cx="1007645"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a:t>Consent</a:t>
              </a:r>
            </a:p>
          </p:txBody>
        </p:sp>
      </p:grpSp>
      <p:sp>
        <p:nvSpPr>
          <p:cNvPr id="56" name="AutoShape 16">
            <a:extLst>
              <a:ext uri="{FF2B5EF4-FFF2-40B4-BE49-F238E27FC236}">
                <a16:creationId xmlns:a16="http://schemas.microsoft.com/office/drawing/2014/main" id="{D9094D1D-1BA7-4380-BF3E-2DE9BED15B0E}"/>
              </a:ext>
            </a:extLst>
          </p:cNvPr>
          <p:cNvSpPr/>
          <p:nvPr/>
        </p:nvSpPr>
        <p:spPr>
          <a:xfrm flipH="1">
            <a:off x="5733033" y="4478985"/>
            <a:ext cx="0" cy="606199"/>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7" name="Rectangle">
            <a:extLst>
              <a:ext uri="{FF2B5EF4-FFF2-40B4-BE49-F238E27FC236}">
                <a16:creationId xmlns:a16="http://schemas.microsoft.com/office/drawing/2014/main" id="{F236D6C8-2406-4253-B68B-EDF5E86768AA}"/>
              </a:ext>
            </a:extLst>
          </p:cNvPr>
          <p:cNvSpPr/>
          <p:nvPr/>
        </p:nvSpPr>
        <p:spPr>
          <a:xfrm rot="16200000">
            <a:off x="9504550" y="3403765"/>
            <a:ext cx="3721165" cy="550966"/>
          </a:xfrm>
          <a:prstGeom prst="rect">
            <a:avLst/>
          </a:prstGeom>
          <a:noFill/>
          <a:ln w="28575" cap="flat">
            <a:solidFill>
              <a:srgbClr val="00B0F0"/>
            </a:solidFill>
            <a:prstDash val="solid"/>
            <a:miter lim="800000"/>
          </a:ln>
          <a:effectLst/>
        </p:spPr>
        <p:txBody>
          <a:bodyPr wrap="square" lIns="45719" tIns="45719" rIns="45719" bIns="45719" numCol="1" anchor="ctr">
            <a:noAutofit/>
          </a:bodyPr>
          <a:lstStyle/>
          <a:p>
            <a:pPr algn="ctr">
              <a:defRPr sz="2000"/>
            </a:pPr>
            <a:r>
              <a:rPr lang="en-GB" sz="2000" dirty="0"/>
              <a:t>Data collection</a:t>
            </a:r>
            <a:endParaRPr sz="2000" dirty="0"/>
          </a:p>
        </p:txBody>
      </p:sp>
      <p:sp>
        <p:nvSpPr>
          <p:cNvPr id="58" name="Rectangle">
            <a:extLst>
              <a:ext uri="{FF2B5EF4-FFF2-40B4-BE49-F238E27FC236}">
                <a16:creationId xmlns:a16="http://schemas.microsoft.com/office/drawing/2014/main" id="{2E52609E-74E8-4145-85F8-693F400E3E9E}"/>
              </a:ext>
            </a:extLst>
          </p:cNvPr>
          <p:cNvSpPr/>
          <p:nvPr/>
        </p:nvSpPr>
        <p:spPr>
          <a:xfrm rot="16200000">
            <a:off x="9099105" y="3112943"/>
            <a:ext cx="3105487" cy="550966"/>
          </a:xfrm>
          <a:prstGeom prst="rect">
            <a:avLst/>
          </a:prstGeom>
          <a:noFill/>
          <a:ln w="28575" cap="flat">
            <a:solidFill>
              <a:srgbClr val="00B0F0"/>
            </a:solidFill>
            <a:prstDash val="solid"/>
            <a:miter lim="800000"/>
          </a:ln>
          <a:effectLst/>
        </p:spPr>
        <p:txBody>
          <a:bodyPr wrap="square" lIns="45719" tIns="45719" rIns="45719" bIns="45719" numCol="1" anchor="ctr">
            <a:noAutofit/>
          </a:bodyPr>
          <a:lstStyle/>
          <a:p>
            <a:pPr algn="ctr">
              <a:defRPr sz="2000"/>
            </a:pPr>
            <a:r>
              <a:rPr lang="en-GB" sz="2000" dirty="0"/>
              <a:t>Safety monitoring</a:t>
            </a:r>
            <a:endParaRPr sz="2000" dirty="0"/>
          </a:p>
        </p:txBody>
      </p:sp>
    </p:spTree>
    <p:extLst>
      <p:ext uri="{BB962C8B-B14F-4D97-AF65-F5344CB8AC3E}">
        <p14:creationId xmlns:p14="http://schemas.microsoft.com/office/powerpoint/2010/main" val="646597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2600-53F7-40C0-8EC6-73ECB6B9588D}"/>
              </a:ext>
            </a:extLst>
          </p:cNvPr>
          <p:cNvSpPr>
            <a:spLocks noGrp="1"/>
          </p:cNvSpPr>
          <p:nvPr>
            <p:ph type="title"/>
          </p:nvPr>
        </p:nvSpPr>
        <p:spPr/>
        <p:txBody>
          <a:bodyPr/>
          <a:lstStyle/>
          <a:p>
            <a:r>
              <a:rPr lang="en-US" dirty="0"/>
              <a:t>Patient flow diagram</a:t>
            </a:r>
            <a:endParaRPr lang="en-GB" dirty="0"/>
          </a:p>
        </p:txBody>
      </p:sp>
      <p:sp>
        <p:nvSpPr>
          <p:cNvPr id="4" name="Slide Number Placeholder 3">
            <a:extLst>
              <a:ext uri="{FF2B5EF4-FFF2-40B4-BE49-F238E27FC236}">
                <a16:creationId xmlns:a16="http://schemas.microsoft.com/office/drawing/2014/main" id="{BABF35AA-2173-434A-B9DB-64426A5EECDF}"/>
              </a:ext>
            </a:extLst>
          </p:cNvPr>
          <p:cNvSpPr>
            <a:spLocks noGrp="1"/>
          </p:cNvSpPr>
          <p:nvPr>
            <p:ph type="sldNum" sz="quarter" idx="4294967295"/>
          </p:nvPr>
        </p:nvSpPr>
        <p:spPr>
          <a:xfrm>
            <a:off x="11424712" y="6165304"/>
            <a:ext cx="285750" cy="276225"/>
          </a:xfrm>
        </p:spPr>
        <p:txBody>
          <a:bodyPr/>
          <a:lstStyle/>
          <a:p>
            <a:fld id="{86CB4B4D-7CA3-9044-876B-883B54F8677D}" type="slidenum">
              <a:rPr lang="en-GB" smtClean="0"/>
              <a:t>17</a:t>
            </a:fld>
            <a:endParaRPr lang="en-GB" dirty="0"/>
          </a:p>
        </p:txBody>
      </p:sp>
      <p:sp>
        <p:nvSpPr>
          <p:cNvPr id="48" name="AutoShape 11">
            <a:extLst>
              <a:ext uri="{FF2B5EF4-FFF2-40B4-BE49-F238E27FC236}">
                <a16:creationId xmlns:a16="http://schemas.microsoft.com/office/drawing/2014/main" id="{02AFBA71-3A58-4228-97F7-B87262B36C52}"/>
              </a:ext>
            </a:extLst>
          </p:cNvPr>
          <p:cNvSpPr/>
          <p:nvPr/>
        </p:nvSpPr>
        <p:spPr>
          <a:xfrm>
            <a:off x="5750553" y="1551661"/>
            <a:ext cx="0" cy="21260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grpSp>
        <p:nvGrpSpPr>
          <p:cNvPr id="36" name="AutoShape 5">
            <a:extLst>
              <a:ext uri="{FF2B5EF4-FFF2-40B4-BE49-F238E27FC236}">
                <a16:creationId xmlns:a16="http://schemas.microsoft.com/office/drawing/2014/main" id="{32E4FC8F-A6AD-46C8-880C-182EE1907DEC}"/>
              </a:ext>
            </a:extLst>
          </p:cNvPr>
          <p:cNvGrpSpPr/>
          <p:nvPr/>
        </p:nvGrpSpPr>
        <p:grpSpPr>
          <a:xfrm>
            <a:off x="4072557" y="1788107"/>
            <a:ext cx="3355991" cy="498926"/>
            <a:chOff x="-1" y="-1"/>
            <a:chExt cx="3355988" cy="498924"/>
          </a:xfrm>
        </p:grpSpPr>
        <p:sp>
          <p:nvSpPr>
            <p:cNvPr id="37" name="Rectangle">
              <a:extLst>
                <a:ext uri="{FF2B5EF4-FFF2-40B4-BE49-F238E27FC236}">
                  <a16:creationId xmlns:a16="http://schemas.microsoft.com/office/drawing/2014/main" id="{E01A676E-7710-4E68-A14F-E6FC041E6F58}"/>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3000">
                  <a:solidFill>
                    <a:srgbClr val="757477"/>
                  </a:solidFill>
                </a:defRPr>
              </a:pPr>
              <a:endParaRPr sz="3000" dirty="0"/>
            </a:p>
          </p:txBody>
        </p:sp>
        <p:sp>
          <p:nvSpPr>
            <p:cNvPr id="38" name="Randomising">
              <a:extLst>
                <a:ext uri="{FF2B5EF4-FFF2-40B4-BE49-F238E27FC236}">
                  <a16:creationId xmlns:a16="http://schemas.microsoft.com/office/drawing/2014/main" id="{77ABBF52-039D-49C6-92D5-C589EB47D920}"/>
                </a:ext>
              </a:extLst>
            </p:cNvPr>
            <p:cNvSpPr txBox="1"/>
            <p:nvPr/>
          </p:nvSpPr>
          <p:spPr>
            <a:xfrm>
              <a:off x="791053" y="49408"/>
              <a:ext cx="1773879" cy="4001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2000"/>
              </a:lvl1pPr>
            </a:lstStyle>
            <a:p>
              <a:r>
                <a:rPr dirty="0" err="1"/>
                <a:t>Randomis</a:t>
              </a:r>
              <a:r>
                <a:rPr lang="en-GB" dirty="0" err="1"/>
                <a:t>ation</a:t>
              </a:r>
              <a:endParaRPr dirty="0"/>
            </a:p>
          </p:txBody>
        </p:sp>
      </p:grpSp>
      <p:grpSp>
        <p:nvGrpSpPr>
          <p:cNvPr id="39" name="AutoShape 6">
            <a:extLst>
              <a:ext uri="{FF2B5EF4-FFF2-40B4-BE49-F238E27FC236}">
                <a16:creationId xmlns:a16="http://schemas.microsoft.com/office/drawing/2014/main" id="{C4BA3FCB-5F91-47EC-B3E7-7D0791C3132B}"/>
              </a:ext>
            </a:extLst>
          </p:cNvPr>
          <p:cNvGrpSpPr/>
          <p:nvPr/>
        </p:nvGrpSpPr>
        <p:grpSpPr>
          <a:xfrm>
            <a:off x="1703512" y="2727257"/>
            <a:ext cx="2880324" cy="830926"/>
            <a:chOff x="-1" y="0"/>
            <a:chExt cx="2880322" cy="830924"/>
          </a:xfrm>
        </p:grpSpPr>
        <p:sp>
          <p:nvSpPr>
            <p:cNvPr id="40" name="Rectangle">
              <a:extLst>
                <a:ext uri="{FF2B5EF4-FFF2-40B4-BE49-F238E27FC236}">
                  <a16:creationId xmlns:a16="http://schemas.microsoft.com/office/drawing/2014/main" id="{423871ED-1CC8-4348-99AC-8E8C2E036214}"/>
                </a:ext>
              </a:extLst>
            </p:cNvPr>
            <p:cNvSpPr/>
            <p:nvPr/>
          </p:nvSpPr>
          <p:spPr>
            <a:xfrm>
              <a:off x="-1" y="0"/>
              <a:ext cx="2880322"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41" name="MAP target  60-65mmHg">
              <a:extLst>
                <a:ext uri="{FF2B5EF4-FFF2-40B4-BE49-F238E27FC236}">
                  <a16:creationId xmlns:a16="http://schemas.microsoft.com/office/drawing/2014/main" id="{505364CC-1262-44DC-AF1A-0DDCA074B0B6}"/>
                </a:ext>
              </a:extLst>
            </p:cNvPr>
            <p:cNvSpPr txBox="1"/>
            <p:nvPr/>
          </p:nvSpPr>
          <p:spPr>
            <a:xfrm>
              <a:off x="34153" y="70763"/>
              <a:ext cx="2630141" cy="7078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lgn="ctr">
                <a:defRPr sz="2000"/>
              </a:pPr>
              <a:r>
                <a:rPr lang="en-GB" sz="2000" dirty="0"/>
                <a:t>IV sodium bicarbonate, 8.4% w/v</a:t>
              </a:r>
              <a:endParaRPr sz="2000" dirty="0"/>
            </a:p>
          </p:txBody>
        </p:sp>
      </p:grpSp>
      <p:grpSp>
        <p:nvGrpSpPr>
          <p:cNvPr id="42" name="AutoShape 7">
            <a:extLst>
              <a:ext uri="{FF2B5EF4-FFF2-40B4-BE49-F238E27FC236}">
                <a16:creationId xmlns:a16="http://schemas.microsoft.com/office/drawing/2014/main" id="{63EB180E-4790-4E95-9A74-1B643AEBAC42}"/>
              </a:ext>
            </a:extLst>
          </p:cNvPr>
          <p:cNvGrpSpPr/>
          <p:nvPr/>
        </p:nvGrpSpPr>
        <p:grpSpPr>
          <a:xfrm>
            <a:off x="6888090" y="2727257"/>
            <a:ext cx="2952331" cy="830926"/>
            <a:chOff x="0" y="0"/>
            <a:chExt cx="2952328" cy="830924"/>
          </a:xfrm>
        </p:grpSpPr>
        <p:sp>
          <p:nvSpPr>
            <p:cNvPr id="43" name="Rectangle">
              <a:extLst>
                <a:ext uri="{FF2B5EF4-FFF2-40B4-BE49-F238E27FC236}">
                  <a16:creationId xmlns:a16="http://schemas.microsoft.com/office/drawing/2014/main" id="{D2131649-FDF0-4597-887C-38B4C1465E67}"/>
                </a:ext>
              </a:extLst>
            </p:cNvPr>
            <p:cNvSpPr/>
            <p:nvPr/>
          </p:nvSpPr>
          <p:spPr>
            <a:xfrm>
              <a:off x="0" y="0"/>
              <a:ext cx="2952328"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44" name="Usual care">
              <a:extLst>
                <a:ext uri="{FF2B5EF4-FFF2-40B4-BE49-F238E27FC236}">
                  <a16:creationId xmlns:a16="http://schemas.microsoft.com/office/drawing/2014/main" id="{F160E87B-16D7-4BE9-B843-588532A07E66}"/>
                </a:ext>
              </a:extLst>
            </p:cNvPr>
            <p:cNvSpPr txBox="1"/>
            <p:nvPr/>
          </p:nvSpPr>
          <p:spPr>
            <a:xfrm>
              <a:off x="0" y="215408"/>
              <a:ext cx="2952328"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2000"/>
              </a:lvl1pPr>
            </a:lstStyle>
            <a:p>
              <a:r>
                <a:rPr lang="en-US" dirty="0"/>
                <a:t>No sodium bicarbonate</a:t>
              </a:r>
              <a:endParaRPr dirty="0"/>
            </a:p>
          </p:txBody>
        </p:sp>
      </p:grpSp>
      <p:grpSp>
        <p:nvGrpSpPr>
          <p:cNvPr id="33" name="AutoShape 3">
            <a:extLst>
              <a:ext uri="{FF2B5EF4-FFF2-40B4-BE49-F238E27FC236}">
                <a16:creationId xmlns:a16="http://schemas.microsoft.com/office/drawing/2014/main" id="{802A32A8-A809-4790-9373-C00A2A692E4D}"/>
              </a:ext>
            </a:extLst>
          </p:cNvPr>
          <p:cNvGrpSpPr/>
          <p:nvPr/>
        </p:nvGrpSpPr>
        <p:grpSpPr>
          <a:xfrm>
            <a:off x="4072557" y="1052736"/>
            <a:ext cx="3355991" cy="498926"/>
            <a:chOff x="-1" y="-1"/>
            <a:chExt cx="3355988" cy="498924"/>
          </a:xfrm>
        </p:grpSpPr>
        <p:sp>
          <p:nvSpPr>
            <p:cNvPr id="34" name="Rectangle">
              <a:extLst>
                <a:ext uri="{FF2B5EF4-FFF2-40B4-BE49-F238E27FC236}">
                  <a16:creationId xmlns:a16="http://schemas.microsoft.com/office/drawing/2014/main" id="{54C044B8-2C45-447B-908E-F52814C5F157}"/>
                </a:ext>
              </a:extLst>
            </p:cNvPr>
            <p:cNvSpPr/>
            <p:nvPr/>
          </p:nvSpPr>
          <p:spPr>
            <a:xfrm>
              <a:off x="-1" y="-1"/>
              <a:ext cx="3355988" cy="498924"/>
            </a:xfrm>
            <a:prstGeom prst="rect">
              <a:avLst/>
            </a:prstGeom>
            <a:solidFill>
              <a:srgbClr val="00B0F0"/>
            </a:solid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35" name="Screening for eligibility">
              <a:extLst>
                <a:ext uri="{FF2B5EF4-FFF2-40B4-BE49-F238E27FC236}">
                  <a16:creationId xmlns:a16="http://schemas.microsoft.com/office/drawing/2014/main" id="{1F92FF50-3F71-4060-ADC6-5ECEF52D148D}"/>
                </a:ext>
              </a:extLst>
            </p:cNvPr>
            <p:cNvSpPr txBox="1"/>
            <p:nvPr/>
          </p:nvSpPr>
          <p:spPr>
            <a:xfrm>
              <a:off x="1011460" y="49408"/>
              <a:ext cx="1333055" cy="4001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2000"/>
              </a:lvl1pPr>
            </a:lstStyle>
            <a:p>
              <a:r>
                <a:rPr b="1" dirty="0">
                  <a:solidFill>
                    <a:schemeClr val="bg1"/>
                  </a:solidFill>
                </a:rPr>
                <a:t>Screen</a:t>
              </a:r>
              <a:r>
                <a:rPr lang="en-GB" b="1" dirty="0" err="1">
                  <a:solidFill>
                    <a:schemeClr val="bg1"/>
                  </a:solidFill>
                </a:rPr>
                <a:t>ing</a:t>
              </a:r>
              <a:endParaRPr b="1" dirty="0">
                <a:solidFill>
                  <a:schemeClr val="bg1"/>
                </a:solidFill>
              </a:endParaRPr>
            </a:p>
          </p:txBody>
        </p:sp>
      </p:grpSp>
      <p:grpSp>
        <p:nvGrpSpPr>
          <p:cNvPr id="45" name="AutoShape 8">
            <a:extLst>
              <a:ext uri="{FF2B5EF4-FFF2-40B4-BE49-F238E27FC236}">
                <a16:creationId xmlns:a16="http://schemas.microsoft.com/office/drawing/2014/main" id="{77507D18-7B13-4EA8-9EE6-58C3E541EDBE}"/>
              </a:ext>
            </a:extLst>
          </p:cNvPr>
          <p:cNvGrpSpPr/>
          <p:nvPr/>
        </p:nvGrpSpPr>
        <p:grpSpPr>
          <a:xfrm>
            <a:off x="3350358" y="5090315"/>
            <a:ext cx="4784815" cy="498925"/>
            <a:chOff x="-1" y="-1"/>
            <a:chExt cx="4784813" cy="498924"/>
          </a:xfrm>
        </p:grpSpPr>
        <p:sp>
          <p:nvSpPr>
            <p:cNvPr id="46" name="Rectangle">
              <a:extLst>
                <a:ext uri="{FF2B5EF4-FFF2-40B4-BE49-F238E27FC236}">
                  <a16:creationId xmlns:a16="http://schemas.microsoft.com/office/drawing/2014/main" id="{FC908B54-0CFF-4F4C-8A2F-8FBAA4C535C2}"/>
                </a:ext>
              </a:extLst>
            </p:cNvPr>
            <p:cNvSpPr/>
            <p:nvPr/>
          </p:nvSpPr>
          <p:spPr>
            <a:xfrm>
              <a:off x="-1" y="-1"/>
              <a:ext cx="4784813"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dirty="0"/>
            </a:p>
          </p:txBody>
        </p:sp>
        <p:sp>
          <p:nvSpPr>
            <p:cNvPr id="47" name="Follow-up for outcomes">
              <a:extLst>
                <a:ext uri="{FF2B5EF4-FFF2-40B4-BE49-F238E27FC236}">
                  <a16:creationId xmlns:a16="http://schemas.microsoft.com/office/drawing/2014/main" id="{091A5944-7F17-479F-A26E-7EEF2C9A79AD}"/>
                </a:ext>
              </a:extLst>
            </p:cNvPr>
            <p:cNvSpPr txBox="1"/>
            <p:nvPr/>
          </p:nvSpPr>
          <p:spPr>
            <a:xfrm>
              <a:off x="1781980" y="49407"/>
              <a:ext cx="1220844"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2000"/>
              </a:lvl1pPr>
            </a:lstStyle>
            <a:p>
              <a:r>
                <a:rPr dirty="0"/>
                <a:t>Follow-up</a:t>
              </a:r>
            </a:p>
          </p:txBody>
        </p:sp>
      </p:grpSp>
      <p:sp>
        <p:nvSpPr>
          <p:cNvPr id="49" name="AutoShape 12">
            <a:extLst>
              <a:ext uri="{FF2B5EF4-FFF2-40B4-BE49-F238E27FC236}">
                <a16:creationId xmlns:a16="http://schemas.microsoft.com/office/drawing/2014/main" id="{01B7FFFD-5EF1-4A76-BB1B-4F07B6A02655}"/>
              </a:ext>
            </a:extLst>
          </p:cNvPr>
          <p:cNvSpPr/>
          <p:nvPr/>
        </p:nvSpPr>
        <p:spPr>
          <a:xfrm flipH="1">
            <a:off x="3350359" y="2310876"/>
            <a:ext cx="2382674" cy="38336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0" name="AutoShape 13">
            <a:extLst>
              <a:ext uri="{FF2B5EF4-FFF2-40B4-BE49-F238E27FC236}">
                <a16:creationId xmlns:a16="http://schemas.microsoft.com/office/drawing/2014/main" id="{52B7289A-48B3-4236-9655-8F6D4F3BF911}"/>
              </a:ext>
            </a:extLst>
          </p:cNvPr>
          <p:cNvSpPr/>
          <p:nvPr/>
        </p:nvSpPr>
        <p:spPr>
          <a:xfrm>
            <a:off x="5690208" y="2310876"/>
            <a:ext cx="2472219" cy="38336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1" name="AutoShape 14">
            <a:extLst>
              <a:ext uri="{FF2B5EF4-FFF2-40B4-BE49-F238E27FC236}">
                <a16:creationId xmlns:a16="http://schemas.microsoft.com/office/drawing/2014/main" id="{04BA5FFB-0BFB-4EA7-8B65-C5320F39A34F}"/>
              </a:ext>
            </a:extLst>
          </p:cNvPr>
          <p:cNvSpPr/>
          <p:nvPr/>
        </p:nvSpPr>
        <p:spPr>
          <a:xfrm>
            <a:off x="3350360" y="3560016"/>
            <a:ext cx="2384619" cy="383363"/>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2" name="AutoShape 15">
            <a:extLst>
              <a:ext uri="{FF2B5EF4-FFF2-40B4-BE49-F238E27FC236}">
                <a16:creationId xmlns:a16="http://schemas.microsoft.com/office/drawing/2014/main" id="{09A48FD8-55F9-4317-A45C-674DC04602A4}"/>
              </a:ext>
            </a:extLst>
          </p:cNvPr>
          <p:cNvSpPr/>
          <p:nvPr/>
        </p:nvSpPr>
        <p:spPr>
          <a:xfrm flipH="1">
            <a:off x="5750553" y="3560016"/>
            <a:ext cx="2384621" cy="383363"/>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grpSp>
        <p:nvGrpSpPr>
          <p:cNvPr id="53" name="AutoShape 8">
            <a:extLst>
              <a:ext uri="{FF2B5EF4-FFF2-40B4-BE49-F238E27FC236}">
                <a16:creationId xmlns:a16="http://schemas.microsoft.com/office/drawing/2014/main" id="{F237BEC6-BA45-473F-B214-70693FC99E6D}"/>
              </a:ext>
            </a:extLst>
          </p:cNvPr>
          <p:cNvGrpSpPr/>
          <p:nvPr/>
        </p:nvGrpSpPr>
        <p:grpSpPr>
          <a:xfrm>
            <a:off x="4072557" y="3965389"/>
            <a:ext cx="3355991" cy="498925"/>
            <a:chOff x="-1" y="-1"/>
            <a:chExt cx="3355988" cy="498924"/>
          </a:xfrm>
        </p:grpSpPr>
        <p:sp>
          <p:nvSpPr>
            <p:cNvPr id="54" name="Rectangle">
              <a:extLst>
                <a:ext uri="{FF2B5EF4-FFF2-40B4-BE49-F238E27FC236}">
                  <a16:creationId xmlns:a16="http://schemas.microsoft.com/office/drawing/2014/main" id="{1D812532-DF3C-40F0-85FC-E2D6BC235362}"/>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3000">
                  <a:solidFill>
                    <a:srgbClr val="757477"/>
                  </a:solidFill>
                </a:defRPr>
              </a:pPr>
              <a:endParaRPr sz="3000" dirty="0"/>
            </a:p>
          </p:txBody>
        </p:sp>
        <p:sp>
          <p:nvSpPr>
            <p:cNvPr id="55" name="Consenting">
              <a:extLst>
                <a:ext uri="{FF2B5EF4-FFF2-40B4-BE49-F238E27FC236}">
                  <a16:creationId xmlns:a16="http://schemas.microsoft.com/office/drawing/2014/main" id="{B9C68B30-7F4C-4EB9-8AE1-0521C51A9728}"/>
                </a:ext>
              </a:extLst>
            </p:cNvPr>
            <p:cNvSpPr txBox="1"/>
            <p:nvPr/>
          </p:nvSpPr>
          <p:spPr>
            <a:xfrm>
              <a:off x="1174170" y="49407"/>
              <a:ext cx="1007645"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2000"/>
              </a:lvl1pPr>
            </a:lstStyle>
            <a:p>
              <a:r>
                <a:rPr dirty="0"/>
                <a:t>Consent</a:t>
              </a:r>
            </a:p>
          </p:txBody>
        </p:sp>
      </p:grpSp>
      <p:sp>
        <p:nvSpPr>
          <p:cNvPr id="56" name="AutoShape 16">
            <a:extLst>
              <a:ext uri="{FF2B5EF4-FFF2-40B4-BE49-F238E27FC236}">
                <a16:creationId xmlns:a16="http://schemas.microsoft.com/office/drawing/2014/main" id="{D9094D1D-1BA7-4380-BF3E-2DE9BED15B0E}"/>
              </a:ext>
            </a:extLst>
          </p:cNvPr>
          <p:cNvSpPr/>
          <p:nvPr/>
        </p:nvSpPr>
        <p:spPr>
          <a:xfrm flipH="1">
            <a:off x="5733033" y="4478985"/>
            <a:ext cx="0" cy="606199"/>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7" name="Rectangle">
            <a:extLst>
              <a:ext uri="{FF2B5EF4-FFF2-40B4-BE49-F238E27FC236}">
                <a16:creationId xmlns:a16="http://schemas.microsoft.com/office/drawing/2014/main" id="{F236D6C8-2406-4253-B68B-EDF5E86768AA}"/>
              </a:ext>
            </a:extLst>
          </p:cNvPr>
          <p:cNvSpPr/>
          <p:nvPr/>
        </p:nvSpPr>
        <p:spPr>
          <a:xfrm rot="16200000">
            <a:off x="9504550" y="3403765"/>
            <a:ext cx="3721165" cy="550966"/>
          </a:xfrm>
          <a:prstGeom prst="rect">
            <a:avLst/>
          </a:prstGeom>
          <a:noFill/>
          <a:ln w="28575" cap="flat">
            <a:solidFill>
              <a:srgbClr val="00B0F0"/>
            </a:solidFill>
            <a:prstDash val="solid"/>
            <a:miter lim="800000"/>
          </a:ln>
          <a:effectLst/>
        </p:spPr>
        <p:txBody>
          <a:bodyPr wrap="square" lIns="45719" tIns="45719" rIns="45719" bIns="45719" numCol="1" anchor="ctr">
            <a:noAutofit/>
          </a:bodyPr>
          <a:lstStyle/>
          <a:p>
            <a:pPr algn="ctr">
              <a:defRPr sz="2000"/>
            </a:pPr>
            <a:r>
              <a:rPr lang="en-GB" sz="2000" dirty="0"/>
              <a:t>Data collection</a:t>
            </a:r>
            <a:endParaRPr sz="2000" dirty="0"/>
          </a:p>
        </p:txBody>
      </p:sp>
      <p:sp>
        <p:nvSpPr>
          <p:cNvPr id="58" name="Rectangle">
            <a:extLst>
              <a:ext uri="{FF2B5EF4-FFF2-40B4-BE49-F238E27FC236}">
                <a16:creationId xmlns:a16="http://schemas.microsoft.com/office/drawing/2014/main" id="{2E52609E-74E8-4145-85F8-693F400E3E9E}"/>
              </a:ext>
            </a:extLst>
          </p:cNvPr>
          <p:cNvSpPr/>
          <p:nvPr/>
        </p:nvSpPr>
        <p:spPr>
          <a:xfrm rot="16200000">
            <a:off x="9099105" y="3112943"/>
            <a:ext cx="3105487" cy="550966"/>
          </a:xfrm>
          <a:prstGeom prst="rect">
            <a:avLst/>
          </a:prstGeom>
          <a:noFill/>
          <a:ln w="28575" cap="flat">
            <a:solidFill>
              <a:srgbClr val="00B0F0"/>
            </a:solidFill>
            <a:prstDash val="solid"/>
            <a:miter lim="800000"/>
          </a:ln>
          <a:effectLst/>
        </p:spPr>
        <p:txBody>
          <a:bodyPr wrap="square" lIns="45719" tIns="45719" rIns="45719" bIns="45719" numCol="1" anchor="ctr">
            <a:noAutofit/>
          </a:bodyPr>
          <a:lstStyle/>
          <a:p>
            <a:pPr algn="ctr">
              <a:defRPr sz="2000"/>
            </a:pPr>
            <a:r>
              <a:rPr lang="en-GB" sz="2000" dirty="0"/>
              <a:t>Safety monitoring</a:t>
            </a:r>
            <a:endParaRPr sz="2000" dirty="0"/>
          </a:p>
        </p:txBody>
      </p:sp>
    </p:spTree>
    <p:extLst>
      <p:ext uri="{BB962C8B-B14F-4D97-AF65-F5344CB8AC3E}">
        <p14:creationId xmlns:p14="http://schemas.microsoft.com/office/powerpoint/2010/main" val="2207746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B0ED-D52F-477F-BD36-CC54DDBFBB89}"/>
              </a:ext>
            </a:extLst>
          </p:cNvPr>
          <p:cNvSpPr>
            <a:spLocks noGrp="1"/>
          </p:cNvSpPr>
          <p:nvPr>
            <p:ph type="title"/>
          </p:nvPr>
        </p:nvSpPr>
        <p:spPr/>
        <p:txBody>
          <a:bodyPr/>
          <a:lstStyle/>
          <a:p>
            <a:r>
              <a:rPr lang="en-US" dirty="0"/>
              <a:t>Inclusion criteria</a:t>
            </a:r>
            <a:endParaRPr lang="en-GB" dirty="0"/>
          </a:p>
        </p:txBody>
      </p:sp>
      <p:sp>
        <p:nvSpPr>
          <p:cNvPr id="4" name="Slide Number Placeholder 3">
            <a:extLst>
              <a:ext uri="{FF2B5EF4-FFF2-40B4-BE49-F238E27FC236}">
                <a16:creationId xmlns:a16="http://schemas.microsoft.com/office/drawing/2014/main" id="{58604F7C-818F-43E8-B341-3CD041F27E21}"/>
              </a:ext>
            </a:extLst>
          </p:cNvPr>
          <p:cNvSpPr>
            <a:spLocks noGrp="1"/>
          </p:cNvSpPr>
          <p:nvPr>
            <p:ph type="sldNum" sz="quarter" idx="2"/>
          </p:nvPr>
        </p:nvSpPr>
        <p:spPr/>
        <p:txBody>
          <a:bodyPr/>
          <a:lstStyle/>
          <a:p>
            <a:fld id="{86CB4B4D-7CA3-9044-876B-883B54F8677D}" type="slidenum">
              <a:rPr lang="en-GB" smtClean="0"/>
              <a:t>18</a:t>
            </a:fld>
            <a:endParaRPr lang="en-GB" dirty="0"/>
          </a:p>
        </p:txBody>
      </p:sp>
      <p:sp>
        <p:nvSpPr>
          <p:cNvPr id="8" name="Rectangle 7">
            <a:extLst>
              <a:ext uri="{FF2B5EF4-FFF2-40B4-BE49-F238E27FC236}">
                <a16:creationId xmlns:a16="http://schemas.microsoft.com/office/drawing/2014/main" id="{B919E260-662E-D5A7-8004-86AF56C42CFF}"/>
              </a:ext>
            </a:extLst>
          </p:cNvPr>
          <p:cNvSpPr/>
          <p:nvPr/>
        </p:nvSpPr>
        <p:spPr>
          <a:xfrm>
            <a:off x="1415480" y="6093296"/>
            <a:ext cx="1800200"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a:extLst>
              <a:ext uri="{FF2B5EF4-FFF2-40B4-BE49-F238E27FC236}">
                <a16:creationId xmlns:a16="http://schemas.microsoft.com/office/drawing/2014/main" id="{974D5078-F9DE-9044-6220-1EFC85786722}"/>
              </a:ext>
            </a:extLst>
          </p:cNvPr>
          <p:cNvSpPr txBox="1">
            <a:spLocks/>
          </p:cNvSpPr>
          <p:nvPr/>
        </p:nvSpPr>
        <p:spPr bwMode="auto">
          <a:xfrm>
            <a:off x="1559496" y="750094"/>
            <a:ext cx="10273144" cy="498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B0F0"/>
              </a:buClr>
              <a:buChar char="•"/>
              <a:defRPr sz="2800">
                <a:solidFill>
                  <a:srgbClr val="757477"/>
                </a:solidFill>
                <a:latin typeface="+mn-lt"/>
                <a:ea typeface="+mn-ea"/>
                <a:cs typeface="+mn-cs"/>
              </a:defRPr>
            </a:lvl1pPr>
            <a:lvl2pPr marL="742950" indent="-285750" algn="l" rtl="0" eaLnBrk="1" fontAlgn="base" hangingPunct="1">
              <a:spcBef>
                <a:spcPct val="20000"/>
              </a:spcBef>
              <a:spcAft>
                <a:spcPct val="0"/>
              </a:spcAft>
              <a:buClr>
                <a:srgbClr val="00B0F0"/>
              </a:buClr>
              <a:buSzPct val="70000"/>
              <a:buFont typeface="Courier New" panose="02070309020205020404" pitchFamily="49" charset="0"/>
              <a:buChar char="o"/>
              <a:defRPr sz="2400">
                <a:solidFill>
                  <a:srgbClr val="757477"/>
                </a:solidFill>
                <a:latin typeface="+mn-lt"/>
              </a:defRPr>
            </a:lvl2pPr>
            <a:lvl3pPr marL="1143000" indent="-228600" algn="l" rtl="0" eaLnBrk="1" fontAlgn="base" hangingPunct="1">
              <a:spcBef>
                <a:spcPct val="20000"/>
              </a:spcBef>
              <a:spcAft>
                <a:spcPct val="0"/>
              </a:spcAft>
              <a:buClr>
                <a:srgbClr val="00B0F0"/>
              </a:buClr>
              <a:buFont typeface="Wingdings" panose="05000000000000000000" pitchFamily="2" charset="2"/>
              <a:buChar char="§"/>
              <a:defRPr sz="2000">
                <a:solidFill>
                  <a:srgbClr val="757477"/>
                </a:solidFill>
                <a:latin typeface="+mn-lt"/>
              </a:defRPr>
            </a:lvl3pPr>
            <a:lvl4pPr marL="1600200" indent="-228600" algn="l" rtl="0" eaLnBrk="1" fontAlgn="base" hangingPunct="1">
              <a:spcBef>
                <a:spcPct val="20000"/>
              </a:spcBef>
              <a:spcAft>
                <a:spcPct val="0"/>
              </a:spcAft>
              <a:buClr>
                <a:srgbClr val="00B0F0"/>
              </a:buClr>
              <a:buFont typeface="Arial" charset="0"/>
              <a:buChar char="–"/>
              <a:defRPr sz="1800">
                <a:solidFill>
                  <a:srgbClr val="757477"/>
                </a:solidFill>
                <a:latin typeface="+mn-lt"/>
              </a:defRPr>
            </a:lvl4pPr>
            <a:lvl5pPr marL="2057400" indent="-228600" algn="l" rtl="0" eaLnBrk="1" fontAlgn="base" hangingPunct="1">
              <a:spcBef>
                <a:spcPct val="20000"/>
              </a:spcBef>
              <a:spcAft>
                <a:spcPct val="0"/>
              </a:spcAft>
              <a:buClr>
                <a:srgbClr val="00B0F0"/>
              </a:buClr>
              <a:buFont typeface="Arial" charset="0"/>
              <a:buChar char="»"/>
              <a:defRPr sz="1800">
                <a:solidFill>
                  <a:srgbClr val="757477"/>
                </a:solidFill>
                <a:latin typeface="+mn-lt"/>
              </a:defRPr>
            </a:lvl5pPr>
            <a:lvl6pPr marL="2514600" indent="-228600" algn="l" rtl="0" eaLnBrk="1" fontAlgn="base" hangingPunct="1">
              <a:spcBef>
                <a:spcPct val="20000"/>
              </a:spcBef>
              <a:spcAft>
                <a:spcPct val="0"/>
              </a:spcAft>
              <a:buClr>
                <a:srgbClr val="F5A558"/>
              </a:buClr>
              <a:buFont typeface="Arial" charset="0"/>
              <a:buChar char="»"/>
              <a:defRPr sz="2000">
                <a:solidFill>
                  <a:srgbClr val="757477"/>
                </a:solidFill>
                <a:latin typeface="+mn-lt"/>
              </a:defRPr>
            </a:lvl6pPr>
            <a:lvl7pPr marL="2971800" indent="-228600" algn="l" rtl="0" eaLnBrk="1" fontAlgn="base" hangingPunct="1">
              <a:spcBef>
                <a:spcPct val="20000"/>
              </a:spcBef>
              <a:spcAft>
                <a:spcPct val="0"/>
              </a:spcAft>
              <a:buClr>
                <a:srgbClr val="F5A558"/>
              </a:buClr>
              <a:buFont typeface="Arial" charset="0"/>
              <a:buChar char="»"/>
              <a:defRPr sz="2000">
                <a:solidFill>
                  <a:srgbClr val="757477"/>
                </a:solidFill>
                <a:latin typeface="+mn-lt"/>
              </a:defRPr>
            </a:lvl7pPr>
            <a:lvl8pPr marL="3429000" indent="-228600" algn="l" rtl="0" eaLnBrk="1" fontAlgn="base" hangingPunct="1">
              <a:spcBef>
                <a:spcPct val="20000"/>
              </a:spcBef>
              <a:spcAft>
                <a:spcPct val="0"/>
              </a:spcAft>
              <a:buClr>
                <a:srgbClr val="F5A558"/>
              </a:buClr>
              <a:buFont typeface="Arial" charset="0"/>
              <a:buChar char="»"/>
              <a:defRPr sz="2000">
                <a:solidFill>
                  <a:srgbClr val="757477"/>
                </a:solidFill>
                <a:latin typeface="+mn-lt"/>
              </a:defRPr>
            </a:lvl8pPr>
            <a:lvl9pPr marL="3886200" indent="-228600" algn="l" rtl="0" eaLnBrk="1" fontAlgn="base" hangingPunct="1">
              <a:spcBef>
                <a:spcPct val="20000"/>
              </a:spcBef>
              <a:spcAft>
                <a:spcPct val="0"/>
              </a:spcAft>
              <a:buClr>
                <a:srgbClr val="F5A558"/>
              </a:buClr>
              <a:buFont typeface="Arial" charset="0"/>
              <a:buChar char="»"/>
              <a:defRPr sz="2000">
                <a:solidFill>
                  <a:srgbClr val="757477"/>
                </a:solidFill>
                <a:latin typeface="+mn-lt"/>
              </a:defRPr>
            </a:lvl9pPr>
          </a:lstStyle>
          <a:p>
            <a:pPr marL="0" indent="0">
              <a:lnSpc>
                <a:spcPct val="115000"/>
              </a:lnSpc>
              <a:buFontTx/>
              <a:buNone/>
            </a:pPr>
            <a:r>
              <a:rPr lang="en-US" sz="2400" kern="0" dirty="0">
                <a:ea typeface="Arial" panose="020B0604020202020204" pitchFamily="34" charset="0"/>
                <a:cs typeface="Arial" panose="020B0604020202020204" pitchFamily="34" charset="0"/>
              </a:rPr>
              <a:t>Patients admitted to critical care units fulfilling the below, at any point during the critical care unit stay:</a:t>
            </a:r>
            <a:endParaRPr lang="en-GB" sz="2400" kern="0" dirty="0">
              <a:ea typeface="Arial" panose="020B0604020202020204" pitchFamily="34" charset="0"/>
              <a:cs typeface="Arial" panose="020B0604020202020204" pitchFamily="34" charset="0"/>
            </a:endParaRPr>
          </a:p>
          <a:p>
            <a:pPr>
              <a:lnSpc>
                <a:spcPct val="115000"/>
              </a:lnSpc>
              <a:buFont typeface="+mj-lt"/>
              <a:buAutoNum type="arabicPeriod"/>
            </a:pPr>
            <a:r>
              <a:rPr lang="en-GB" kern="0" dirty="0">
                <a:ea typeface="Arial" panose="020B0604020202020204" pitchFamily="34" charset="0"/>
                <a:cs typeface="Arial" panose="020B0604020202020204" pitchFamily="34" charset="0"/>
              </a:rPr>
              <a:t> Adult (aged ≥18 years) </a:t>
            </a:r>
          </a:p>
          <a:p>
            <a:pPr>
              <a:lnSpc>
                <a:spcPct val="115000"/>
              </a:lnSpc>
              <a:buFont typeface="+mj-lt"/>
              <a:buAutoNum type="arabicPeriod"/>
            </a:pPr>
            <a:r>
              <a:rPr lang="en-GB" kern="0" dirty="0">
                <a:ea typeface="Arial" panose="020B0604020202020204" pitchFamily="34" charset="0"/>
                <a:cs typeface="Arial" panose="020B0604020202020204" pitchFamily="34" charset="0"/>
              </a:rPr>
              <a:t> Metabolic acidosis (arterial blood gas values of </a:t>
            </a:r>
            <a:r>
              <a:rPr lang="en-GB" b="1" kern="0" dirty="0">
                <a:ea typeface="Arial" panose="020B0604020202020204" pitchFamily="34" charset="0"/>
                <a:cs typeface="Arial" panose="020B0604020202020204" pitchFamily="34" charset="0"/>
              </a:rPr>
              <a:t>pH &lt;7.30 </a:t>
            </a:r>
            <a:r>
              <a:rPr lang="en-GB" kern="0" dirty="0">
                <a:ea typeface="Arial" panose="020B0604020202020204" pitchFamily="34" charset="0"/>
                <a:cs typeface="Arial" panose="020B0604020202020204" pitchFamily="34" charset="0"/>
              </a:rPr>
              <a:t>and </a:t>
            </a:r>
            <a:r>
              <a:rPr lang="en-GB" b="1" kern="0" dirty="0">
                <a:ea typeface="Arial" panose="020B0604020202020204" pitchFamily="34" charset="0"/>
                <a:cs typeface="Arial" panose="020B0604020202020204" pitchFamily="34" charset="0"/>
              </a:rPr>
              <a:t>PaCO</a:t>
            </a:r>
            <a:r>
              <a:rPr lang="en-GB" b="1" kern="0" baseline="-25000" dirty="0">
                <a:ea typeface="Arial" panose="020B0604020202020204" pitchFamily="34" charset="0"/>
                <a:cs typeface="Arial" panose="020B0604020202020204" pitchFamily="34" charset="0"/>
              </a:rPr>
              <a:t>2</a:t>
            </a:r>
            <a:r>
              <a:rPr lang="en-GB" b="1" kern="0" dirty="0">
                <a:ea typeface="Arial" panose="020B0604020202020204" pitchFamily="34" charset="0"/>
                <a:cs typeface="Arial" panose="020B0604020202020204" pitchFamily="34" charset="0"/>
              </a:rPr>
              <a:t> &lt;6.5 kPa</a:t>
            </a:r>
            <a:r>
              <a:rPr lang="en-GB" kern="0" dirty="0">
                <a:ea typeface="Arial" panose="020B0604020202020204" pitchFamily="34" charset="0"/>
                <a:cs typeface="Arial" panose="020B0604020202020204" pitchFamily="34" charset="0"/>
              </a:rPr>
              <a:t>)</a:t>
            </a:r>
          </a:p>
          <a:p>
            <a:pPr>
              <a:lnSpc>
                <a:spcPct val="115000"/>
              </a:lnSpc>
              <a:buFont typeface="+mj-lt"/>
              <a:buAutoNum type="arabicPeriod"/>
            </a:pPr>
            <a:r>
              <a:rPr lang="en-GB" kern="0" dirty="0">
                <a:ea typeface="Arial" panose="020B0604020202020204" pitchFamily="34" charset="0"/>
                <a:cs typeface="Arial" panose="020B0604020202020204" pitchFamily="34" charset="0"/>
              </a:rPr>
              <a:t> </a:t>
            </a:r>
            <a:r>
              <a:rPr lang="en-GB" b="1" kern="0" dirty="0">
                <a:ea typeface="Arial" panose="020B0604020202020204" pitchFamily="34" charset="0"/>
                <a:cs typeface="Arial" panose="020B0604020202020204" pitchFamily="34" charset="0"/>
              </a:rPr>
              <a:t>AKI – KDIGO stage 2 or 3</a:t>
            </a:r>
            <a:r>
              <a:rPr lang="en-GB" kern="0" dirty="0">
                <a:ea typeface="Arial" panose="020B0604020202020204" pitchFamily="34" charset="0"/>
                <a:cs typeface="Arial" panose="020B0604020202020204" pitchFamily="34" charset="0"/>
              </a:rPr>
              <a:t>, defined as </a:t>
            </a:r>
            <a:r>
              <a:rPr lang="en-GB" u="sng" kern="0" dirty="0">
                <a:ea typeface="Arial" panose="020B0604020202020204" pitchFamily="34" charset="0"/>
                <a:cs typeface="Arial" panose="020B0604020202020204" pitchFamily="34" charset="0"/>
              </a:rPr>
              <a:t>any one</a:t>
            </a:r>
            <a:r>
              <a:rPr lang="en-GB" kern="0" dirty="0">
                <a:ea typeface="Arial" panose="020B0604020202020204" pitchFamily="34" charset="0"/>
                <a:cs typeface="Arial" panose="020B0604020202020204" pitchFamily="34" charset="0"/>
              </a:rPr>
              <a:t> of the following three criteria:</a:t>
            </a:r>
          </a:p>
          <a:p>
            <a:pPr lvl="1" indent="-342900">
              <a:spcBef>
                <a:spcPts val="0"/>
              </a:spcBef>
              <a:buFont typeface="Symbol" panose="05050102010706020507" pitchFamily="18" charset="2"/>
              <a:buChar char=""/>
            </a:pPr>
            <a:r>
              <a:rPr lang="en-GB" kern="0" dirty="0">
                <a:ea typeface="Times New Roman" panose="02020603050405020304" pitchFamily="18" charset="0"/>
                <a:cs typeface="Arial" panose="020B0604020202020204" pitchFamily="34" charset="0"/>
              </a:rPr>
              <a:t>Serum creatinine ≥2.0 times baseline</a:t>
            </a:r>
            <a:endParaRPr lang="en-GB" kern="0" dirty="0">
              <a:ea typeface="Arial" panose="020B0604020202020204" pitchFamily="34" charset="0"/>
              <a:cs typeface="Arial" panose="020B0604020202020204" pitchFamily="34" charset="0"/>
            </a:endParaRPr>
          </a:p>
          <a:p>
            <a:pPr lvl="1" indent="0">
              <a:spcBef>
                <a:spcPts val="0"/>
              </a:spcBef>
              <a:buFont typeface="Courier New" panose="02070309020205020404" pitchFamily="49" charset="0"/>
              <a:buNone/>
            </a:pPr>
            <a:r>
              <a:rPr lang="en-GB" kern="0" dirty="0">
                <a:ea typeface="Times New Roman" panose="02020603050405020304" pitchFamily="18" charset="0"/>
                <a:cs typeface="Arial" panose="020B0604020202020204" pitchFamily="34" charset="0"/>
              </a:rPr>
              <a:t>or</a:t>
            </a:r>
            <a:endParaRPr lang="en-GB" kern="0" dirty="0">
              <a:ea typeface="Arial" panose="020B0604020202020204" pitchFamily="34" charset="0"/>
              <a:cs typeface="Arial" panose="020B0604020202020204" pitchFamily="34" charset="0"/>
            </a:endParaRPr>
          </a:p>
          <a:p>
            <a:pPr lvl="1" indent="-342900">
              <a:spcBef>
                <a:spcPts val="0"/>
              </a:spcBef>
              <a:buFont typeface="Symbol" panose="05050102010706020507" pitchFamily="18" charset="2"/>
              <a:buChar char=""/>
            </a:pPr>
            <a:r>
              <a:rPr lang="en-GB" kern="0" dirty="0">
                <a:ea typeface="Times New Roman" panose="02020603050405020304" pitchFamily="18" charset="0"/>
                <a:cs typeface="Arial" panose="020B0604020202020204" pitchFamily="34" charset="0"/>
              </a:rPr>
              <a:t>Serum creatinine ≥354 µmol/L, AND either a rise of ≥27 µmol/L within 48 hours or serum creatinine ≥1.5 times baseline</a:t>
            </a:r>
            <a:endParaRPr lang="en-GB" kern="0" dirty="0">
              <a:ea typeface="Arial" panose="020B0604020202020204" pitchFamily="34" charset="0"/>
              <a:cs typeface="Arial" panose="020B0604020202020204" pitchFamily="34" charset="0"/>
            </a:endParaRPr>
          </a:p>
          <a:p>
            <a:pPr lvl="1" indent="0">
              <a:spcBef>
                <a:spcPts val="0"/>
              </a:spcBef>
              <a:buFont typeface="Courier New" panose="02070309020205020404" pitchFamily="49" charset="0"/>
              <a:buNone/>
            </a:pPr>
            <a:r>
              <a:rPr lang="en-GB" kern="0" dirty="0">
                <a:ea typeface="Times New Roman" panose="02020603050405020304" pitchFamily="18" charset="0"/>
                <a:cs typeface="Arial" panose="020B0604020202020204" pitchFamily="34" charset="0"/>
              </a:rPr>
              <a:t>or</a:t>
            </a:r>
            <a:endParaRPr lang="en-GB" kern="0" dirty="0">
              <a:ea typeface="Arial" panose="020B0604020202020204" pitchFamily="34" charset="0"/>
              <a:cs typeface="Arial" panose="020B0604020202020204" pitchFamily="34" charset="0"/>
            </a:endParaRPr>
          </a:p>
          <a:p>
            <a:pPr lvl="1" indent="-342900">
              <a:spcBef>
                <a:spcPts val="0"/>
              </a:spcBef>
              <a:spcAft>
                <a:spcPts val="1000"/>
              </a:spcAft>
              <a:buFont typeface="Symbol" panose="05050102010706020507" pitchFamily="18" charset="2"/>
              <a:buChar char=""/>
            </a:pPr>
            <a:r>
              <a:rPr lang="en-GB" kern="0" dirty="0">
                <a:ea typeface="Times New Roman" panose="02020603050405020304" pitchFamily="18" charset="0"/>
                <a:cs typeface="Arial" panose="020B0604020202020204" pitchFamily="34" charset="0"/>
              </a:rPr>
              <a:t>Urine output of &lt;0.5 ml/kg/h for ≥12 hours</a:t>
            </a:r>
            <a:endParaRPr lang="en-GB" kern="0" dirty="0">
              <a:ea typeface="Arial" panose="020B0604020202020204" pitchFamily="34" charset="0"/>
              <a:cs typeface="Arial" panose="020B0604020202020204" pitchFamily="34" charset="0"/>
            </a:endParaRPr>
          </a:p>
          <a:p>
            <a:pPr marL="0" indent="0">
              <a:buFontTx/>
              <a:buNone/>
            </a:pPr>
            <a:endParaRPr lang="en-GB" kern="0" dirty="0"/>
          </a:p>
        </p:txBody>
      </p:sp>
      <p:pic>
        <p:nvPicPr>
          <p:cNvPr id="9" name="Picture 8">
            <a:extLst>
              <a:ext uri="{FF2B5EF4-FFF2-40B4-BE49-F238E27FC236}">
                <a16:creationId xmlns:a16="http://schemas.microsoft.com/office/drawing/2014/main" id="{B5BD3334-B57C-E448-5F55-036BC7C928D6}"/>
              </a:ext>
            </a:extLst>
          </p:cNvPr>
          <p:cNvPicPr>
            <a:picLocks noChangeAspect="1"/>
          </p:cNvPicPr>
          <p:nvPr/>
        </p:nvPicPr>
        <p:blipFill>
          <a:blip r:embed="rId2"/>
          <a:stretch>
            <a:fillRect/>
          </a:stretch>
        </p:blipFill>
        <p:spPr>
          <a:xfrm>
            <a:off x="9696400" y="5905573"/>
            <a:ext cx="1756226" cy="794294"/>
          </a:xfrm>
          <a:prstGeom prst="rect">
            <a:avLst/>
          </a:prstGeom>
        </p:spPr>
      </p:pic>
    </p:spTree>
    <p:extLst>
      <p:ext uri="{BB962C8B-B14F-4D97-AF65-F5344CB8AC3E}">
        <p14:creationId xmlns:p14="http://schemas.microsoft.com/office/powerpoint/2010/main" val="3735314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2A152-3365-4C27-8F3D-1FD620853DF9}"/>
              </a:ext>
            </a:extLst>
          </p:cNvPr>
          <p:cNvSpPr>
            <a:spLocks noGrp="1"/>
          </p:cNvSpPr>
          <p:nvPr>
            <p:ph type="title"/>
          </p:nvPr>
        </p:nvSpPr>
        <p:spPr/>
        <p:txBody>
          <a:bodyPr/>
          <a:lstStyle/>
          <a:p>
            <a:r>
              <a:rPr lang="en-US" dirty="0"/>
              <a:t>Baseline serum creatinine value</a:t>
            </a:r>
            <a:endParaRPr lang="en-GB" dirty="0"/>
          </a:p>
        </p:txBody>
      </p:sp>
      <p:sp>
        <p:nvSpPr>
          <p:cNvPr id="3" name="Content Placeholder 2">
            <a:extLst>
              <a:ext uri="{FF2B5EF4-FFF2-40B4-BE49-F238E27FC236}">
                <a16:creationId xmlns:a16="http://schemas.microsoft.com/office/drawing/2014/main" id="{6A120D19-1E62-46BD-AA79-A05B4AD0359A}"/>
              </a:ext>
            </a:extLst>
          </p:cNvPr>
          <p:cNvSpPr>
            <a:spLocks noGrp="1"/>
          </p:cNvSpPr>
          <p:nvPr>
            <p:ph idx="1"/>
          </p:nvPr>
        </p:nvSpPr>
        <p:spPr/>
        <p:txBody>
          <a:bodyPr/>
          <a:lstStyle/>
          <a:p>
            <a:pPr>
              <a:spcBef>
                <a:spcPts val="1200"/>
              </a:spcBef>
            </a:pPr>
            <a:r>
              <a:rPr lang="en-US" sz="2600" dirty="0"/>
              <a:t>If available, use pre-</a:t>
            </a:r>
            <a:r>
              <a:rPr lang="en-US" sz="2600" dirty="0" err="1"/>
              <a:t>hospitalisation</a:t>
            </a:r>
            <a:r>
              <a:rPr lang="en-US" sz="2600" dirty="0"/>
              <a:t> value within 365 days of current hospital admission date</a:t>
            </a:r>
          </a:p>
          <a:p>
            <a:pPr>
              <a:spcBef>
                <a:spcPts val="1200"/>
              </a:spcBef>
            </a:pPr>
            <a:r>
              <a:rPr lang="en-US" sz="2600" dirty="0"/>
              <a:t>If multiple pre-</a:t>
            </a:r>
            <a:r>
              <a:rPr lang="en-US" sz="2600" dirty="0" err="1"/>
              <a:t>hospitalisation</a:t>
            </a:r>
            <a:r>
              <a:rPr lang="en-US" sz="2600" dirty="0"/>
              <a:t> values, use the one closest to the date of current hospital admission</a:t>
            </a:r>
          </a:p>
          <a:p>
            <a:pPr>
              <a:spcBef>
                <a:spcPts val="1200"/>
              </a:spcBef>
            </a:pPr>
            <a:r>
              <a:rPr lang="en-US" sz="2600" dirty="0"/>
              <a:t>If a pre-</a:t>
            </a:r>
            <a:r>
              <a:rPr lang="en-US" sz="2600" dirty="0" err="1"/>
              <a:t>hospitalisation</a:t>
            </a:r>
            <a:r>
              <a:rPr lang="en-US" sz="2600" dirty="0"/>
              <a:t> value from the 365 days prior to admission date is not available and there are multiple values from the current </a:t>
            </a:r>
            <a:r>
              <a:rPr lang="en-US" sz="2600" dirty="0" err="1"/>
              <a:t>hospitalisation</a:t>
            </a:r>
            <a:r>
              <a:rPr lang="en-US" sz="2600" dirty="0"/>
              <a:t> prior to the onset of the acute illness, then use the lowest one from the current </a:t>
            </a:r>
            <a:r>
              <a:rPr lang="en-US" sz="2600" dirty="0" err="1"/>
              <a:t>hospitalisation</a:t>
            </a:r>
            <a:endParaRPr lang="en-US" sz="2600" dirty="0"/>
          </a:p>
          <a:p>
            <a:pPr>
              <a:spcBef>
                <a:spcPts val="1200"/>
              </a:spcBef>
            </a:pPr>
            <a:r>
              <a:rPr lang="en-US" sz="2600" dirty="0"/>
              <a:t>If no baseline value is available, then estimate it using the provided calculator (see next slide)</a:t>
            </a:r>
            <a:endParaRPr lang="en-GB" sz="2600" dirty="0"/>
          </a:p>
        </p:txBody>
      </p:sp>
      <p:sp>
        <p:nvSpPr>
          <p:cNvPr id="4" name="Slide Number Placeholder 3">
            <a:extLst>
              <a:ext uri="{FF2B5EF4-FFF2-40B4-BE49-F238E27FC236}">
                <a16:creationId xmlns:a16="http://schemas.microsoft.com/office/drawing/2014/main" id="{FA7E3A18-EE2D-4BA0-9A4F-8B779FC108A3}"/>
              </a:ext>
            </a:extLst>
          </p:cNvPr>
          <p:cNvSpPr>
            <a:spLocks noGrp="1"/>
          </p:cNvSpPr>
          <p:nvPr>
            <p:ph type="sldNum" sz="quarter" idx="2"/>
          </p:nvPr>
        </p:nvSpPr>
        <p:spPr/>
        <p:txBody>
          <a:bodyPr/>
          <a:lstStyle/>
          <a:p>
            <a:fld id="{86CB4B4D-7CA3-9044-876B-883B54F8677D}" type="slidenum">
              <a:rPr lang="en-GB" smtClean="0"/>
              <a:t>19</a:t>
            </a:fld>
            <a:endParaRPr lang="en-GB" dirty="0"/>
          </a:p>
        </p:txBody>
      </p:sp>
    </p:spTree>
    <p:extLst>
      <p:ext uri="{BB962C8B-B14F-4D97-AF65-F5344CB8AC3E}">
        <p14:creationId xmlns:p14="http://schemas.microsoft.com/office/powerpoint/2010/main" val="3103188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Agenda</a:t>
            </a:r>
          </a:p>
        </p:txBody>
      </p:sp>
      <p:sp>
        <p:nvSpPr>
          <p:cNvPr id="5123" name="Rectangle 3"/>
          <p:cNvSpPr>
            <a:spLocks noGrp="1" noChangeArrowheads="1"/>
          </p:cNvSpPr>
          <p:nvPr>
            <p:ph type="body" idx="1"/>
          </p:nvPr>
        </p:nvSpPr>
        <p:spPr/>
        <p:txBody>
          <a:bodyPr/>
          <a:lstStyle/>
          <a:p>
            <a:r>
              <a:rPr lang="en-US" altLang="en-US" dirty="0"/>
              <a:t>Background and trial design</a:t>
            </a:r>
          </a:p>
          <a:p>
            <a:r>
              <a:rPr lang="en-US" altLang="en-US" dirty="0"/>
              <a:t>Governance</a:t>
            </a:r>
          </a:p>
          <a:p>
            <a:r>
              <a:rPr lang="en-US" altLang="en-US" dirty="0"/>
              <a:t>Patient flow</a:t>
            </a:r>
          </a:p>
          <a:p>
            <a:r>
              <a:rPr lang="en-US" altLang="en-US" dirty="0"/>
              <a:t>Support/resources</a:t>
            </a:r>
          </a:p>
          <a:p>
            <a:pPr lvl="3">
              <a:buClr>
                <a:schemeClr val="accent1">
                  <a:lumMod val="50000"/>
                </a:schemeClr>
              </a:buClr>
            </a:pPr>
            <a:endParaRPr lang="en-US" altLang="en-US" dirty="0"/>
          </a:p>
        </p:txBody>
      </p:sp>
      <p:sp>
        <p:nvSpPr>
          <p:cNvPr id="3" name="Slide Number Placeholder 2">
            <a:extLst>
              <a:ext uri="{FF2B5EF4-FFF2-40B4-BE49-F238E27FC236}">
                <a16:creationId xmlns:a16="http://schemas.microsoft.com/office/drawing/2014/main" id="{8D63A576-D58E-4A5C-9BC7-64E119FA694A}"/>
              </a:ext>
            </a:extLst>
          </p:cNvPr>
          <p:cNvSpPr>
            <a:spLocks noGrp="1"/>
          </p:cNvSpPr>
          <p:nvPr>
            <p:ph type="sldNum" sz="quarter" idx="2"/>
          </p:nvPr>
        </p:nvSpPr>
        <p:spPr/>
        <p:txBody>
          <a:bodyPr/>
          <a:lstStyle/>
          <a:p>
            <a:fld id="{86CB4B4D-7CA3-9044-876B-883B54F8677D}" type="slidenum">
              <a:rPr lang="en-GB" smtClean="0"/>
              <a:t>2</a:t>
            </a:fld>
            <a:endParaRPr lang="en-GB" dirty="0"/>
          </a:p>
        </p:txBody>
      </p:sp>
    </p:spTree>
    <p:extLst>
      <p:ext uri="{BB962C8B-B14F-4D97-AF65-F5344CB8AC3E}">
        <p14:creationId xmlns:p14="http://schemas.microsoft.com/office/powerpoint/2010/main" val="117207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CD846E5-17BE-4627-B911-B993C762DDFF}"/>
              </a:ext>
            </a:extLst>
          </p:cNvPr>
          <p:cNvPicPr>
            <a:picLocks noChangeAspect="1"/>
          </p:cNvPicPr>
          <p:nvPr/>
        </p:nvPicPr>
        <p:blipFill rotWithShape="1">
          <a:blip r:embed="rId2"/>
          <a:srcRect t="37400" r="50000" b="7999"/>
          <a:stretch/>
        </p:blipFill>
        <p:spPr>
          <a:xfrm>
            <a:off x="4861996" y="2204864"/>
            <a:ext cx="6096000" cy="3744416"/>
          </a:xfrm>
          <a:prstGeom prst="rect">
            <a:avLst/>
          </a:prstGeom>
        </p:spPr>
      </p:pic>
      <p:sp>
        <p:nvSpPr>
          <p:cNvPr id="5" name="Title 4">
            <a:extLst>
              <a:ext uri="{FF2B5EF4-FFF2-40B4-BE49-F238E27FC236}">
                <a16:creationId xmlns:a16="http://schemas.microsoft.com/office/drawing/2014/main" id="{2841D2B7-9321-494E-AE45-1542AD267945}"/>
              </a:ext>
            </a:extLst>
          </p:cNvPr>
          <p:cNvSpPr>
            <a:spLocks noGrp="1"/>
          </p:cNvSpPr>
          <p:nvPr>
            <p:ph type="title"/>
          </p:nvPr>
        </p:nvSpPr>
        <p:spPr/>
        <p:txBody>
          <a:bodyPr/>
          <a:lstStyle/>
          <a:p>
            <a:r>
              <a:rPr lang="en-US" dirty="0"/>
              <a:t>Baseline serum creatinine - calculator</a:t>
            </a:r>
            <a:endParaRPr lang="en-GB" dirty="0"/>
          </a:p>
        </p:txBody>
      </p:sp>
      <p:sp>
        <p:nvSpPr>
          <p:cNvPr id="4" name="Slide Number Placeholder 3">
            <a:extLst>
              <a:ext uri="{FF2B5EF4-FFF2-40B4-BE49-F238E27FC236}">
                <a16:creationId xmlns:a16="http://schemas.microsoft.com/office/drawing/2014/main" id="{017FA86B-498B-43FE-B8D2-30DBF24A070B}"/>
              </a:ext>
            </a:extLst>
          </p:cNvPr>
          <p:cNvSpPr>
            <a:spLocks noGrp="1"/>
          </p:cNvSpPr>
          <p:nvPr>
            <p:ph type="sldNum" sz="quarter" idx="4294967295"/>
          </p:nvPr>
        </p:nvSpPr>
        <p:spPr>
          <a:xfrm>
            <a:off x="11906250" y="6142038"/>
            <a:ext cx="285750" cy="276225"/>
          </a:xfrm>
        </p:spPr>
        <p:txBody>
          <a:bodyPr/>
          <a:lstStyle/>
          <a:p>
            <a:fld id="{86CB4B4D-7CA3-9044-876B-883B54F8677D}" type="slidenum">
              <a:rPr lang="en-GB" smtClean="0"/>
              <a:t>20</a:t>
            </a:fld>
            <a:endParaRPr lang="en-GB" dirty="0"/>
          </a:p>
        </p:txBody>
      </p:sp>
      <p:grpSp>
        <p:nvGrpSpPr>
          <p:cNvPr id="8" name="Group 7">
            <a:extLst>
              <a:ext uri="{FF2B5EF4-FFF2-40B4-BE49-F238E27FC236}">
                <a16:creationId xmlns:a16="http://schemas.microsoft.com/office/drawing/2014/main" id="{C568E784-D9BA-40E2-80A9-B033A47EBADB}"/>
              </a:ext>
            </a:extLst>
          </p:cNvPr>
          <p:cNvGrpSpPr/>
          <p:nvPr/>
        </p:nvGrpSpPr>
        <p:grpSpPr>
          <a:xfrm>
            <a:off x="1735199" y="2204864"/>
            <a:ext cx="4621248" cy="1800200"/>
            <a:chOff x="1735199" y="2204864"/>
            <a:chExt cx="4621248" cy="1800200"/>
          </a:xfrm>
        </p:grpSpPr>
        <p:sp>
          <p:nvSpPr>
            <p:cNvPr id="6" name="Rectangle: Rounded Corners 5">
              <a:extLst>
                <a:ext uri="{FF2B5EF4-FFF2-40B4-BE49-F238E27FC236}">
                  <a16:creationId xmlns:a16="http://schemas.microsoft.com/office/drawing/2014/main" id="{A0B318AC-1704-4680-8EFB-EA7691BEF491}"/>
                </a:ext>
              </a:extLst>
            </p:cNvPr>
            <p:cNvSpPr/>
            <p:nvPr/>
          </p:nvSpPr>
          <p:spPr>
            <a:xfrm>
              <a:off x="5060303" y="2204864"/>
              <a:ext cx="1296144" cy="1800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B3310EA0-0404-4802-B70B-AEDAECC24E09}"/>
                </a:ext>
              </a:extLst>
            </p:cNvPr>
            <p:cNvCxnSpPr>
              <a:cxnSpLocks/>
              <a:stCxn id="12" idx="3"/>
              <a:endCxn id="6" idx="1"/>
            </p:cNvCxnSpPr>
            <p:nvPr/>
          </p:nvCxnSpPr>
          <p:spPr>
            <a:xfrm>
              <a:off x="4315066" y="3104964"/>
              <a:ext cx="745237" cy="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35B0CD0-0915-442A-AB5C-A218C0C6FA53}"/>
                </a:ext>
              </a:extLst>
            </p:cNvPr>
            <p:cNvSpPr txBox="1"/>
            <p:nvPr/>
          </p:nvSpPr>
          <p:spPr>
            <a:xfrm>
              <a:off x="1735199" y="2576518"/>
              <a:ext cx="2579867" cy="1056892"/>
            </a:xfrm>
            <a:prstGeom prst="rect">
              <a:avLst/>
            </a:prstGeom>
            <a:solidFill>
              <a:srgbClr val="FFFFCC"/>
            </a:solidFill>
            <a:ln>
              <a:solidFill>
                <a:srgbClr val="C00000"/>
              </a:solidFill>
            </a:ln>
          </p:spPr>
          <p:txBody>
            <a:bodyPr wrap="square" rtlCol="0">
              <a:spAutoFit/>
            </a:bodyPr>
            <a:lstStyle/>
            <a:p>
              <a:pPr>
                <a:lnSpc>
                  <a:spcPct val="107000"/>
                </a:lnSpc>
                <a:spcAft>
                  <a:spcPts val="800"/>
                </a:spcAft>
              </a:pPr>
              <a:r>
                <a:rPr lang="en-US" sz="2000" dirty="0">
                  <a:effectLst/>
                  <a:latin typeface="+mn-lt"/>
                  <a:ea typeface="Calibri" panose="020F0502020204030204" pitchFamily="34" charset="0"/>
                  <a:cs typeface="Times New Roman" panose="02020603050405020304" pitchFamily="18" charset="0"/>
                </a:rPr>
                <a:t>Enter patient’s age and sex (1=Male, 2=Female)</a:t>
              </a:r>
              <a:endParaRPr lang="en-GB" sz="1000" dirty="0">
                <a:effectLst/>
                <a:latin typeface="+mn-lt"/>
                <a:ea typeface="Calibri" panose="020F0502020204030204" pitchFamily="34"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D9DEBFDD-F11E-4B04-8FB3-B1EF54760045}"/>
              </a:ext>
            </a:extLst>
          </p:cNvPr>
          <p:cNvGrpSpPr/>
          <p:nvPr/>
        </p:nvGrpSpPr>
        <p:grpSpPr>
          <a:xfrm>
            <a:off x="7503890" y="1041500"/>
            <a:ext cx="4464496" cy="2963564"/>
            <a:chOff x="7503890" y="1041500"/>
            <a:chExt cx="4464496" cy="2963564"/>
          </a:xfrm>
        </p:grpSpPr>
        <p:sp>
          <p:nvSpPr>
            <p:cNvPr id="20" name="Rectangle: Rounded Corners 19">
              <a:extLst>
                <a:ext uri="{FF2B5EF4-FFF2-40B4-BE49-F238E27FC236}">
                  <a16:creationId xmlns:a16="http://schemas.microsoft.com/office/drawing/2014/main" id="{116D3618-0681-4E1E-890C-88C5C873C947}"/>
                </a:ext>
              </a:extLst>
            </p:cNvPr>
            <p:cNvSpPr/>
            <p:nvPr/>
          </p:nvSpPr>
          <p:spPr>
            <a:xfrm>
              <a:off x="9112868" y="2204864"/>
              <a:ext cx="1296142" cy="1800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B6567B1-5356-4E8C-A845-E99A7CFF1B1A}"/>
                </a:ext>
              </a:extLst>
            </p:cNvPr>
            <p:cNvSpPr txBox="1"/>
            <p:nvPr/>
          </p:nvSpPr>
          <p:spPr>
            <a:xfrm>
              <a:off x="7503890" y="1041500"/>
              <a:ext cx="4464496" cy="727571"/>
            </a:xfrm>
            <a:prstGeom prst="rect">
              <a:avLst/>
            </a:prstGeom>
            <a:solidFill>
              <a:srgbClr val="FFFFCC"/>
            </a:solidFill>
            <a:ln>
              <a:solidFill>
                <a:srgbClr val="C00000"/>
              </a:solidFill>
            </a:ln>
          </p:spPr>
          <p:txBody>
            <a:bodyPr wrap="square" rtlCol="0">
              <a:spAutoFit/>
            </a:bodyPr>
            <a:lstStyle/>
            <a:p>
              <a:pPr>
                <a:lnSpc>
                  <a:spcPct val="107000"/>
                </a:lnSpc>
                <a:spcAft>
                  <a:spcPts val="800"/>
                </a:spcAft>
              </a:pPr>
              <a:r>
                <a:rPr lang="en-US" sz="2000" dirty="0">
                  <a:effectLst/>
                  <a:latin typeface="+mn-lt"/>
                  <a:ea typeface="Calibri" panose="020F0502020204030204" pitchFamily="34" charset="0"/>
                  <a:cs typeface="Times New Roman" panose="02020603050405020304" pitchFamily="18" charset="0"/>
                </a:rPr>
                <a:t>Estimated baseline serum creatinine will appear in column F</a:t>
              </a:r>
              <a:endParaRPr lang="en-GB" sz="1000" dirty="0">
                <a:effectLst/>
                <a:latin typeface="+mn-lt"/>
                <a:ea typeface="Calibri" panose="020F0502020204030204" pitchFamily="34"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8087D906-A288-49AC-96E2-1D8260D9EF2F}"/>
                </a:ext>
              </a:extLst>
            </p:cNvPr>
            <p:cNvCxnSpPr>
              <a:cxnSpLocks/>
              <a:stCxn id="21" idx="2"/>
            </p:cNvCxnSpPr>
            <p:nvPr/>
          </p:nvCxnSpPr>
          <p:spPr>
            <a:xfrm>
              <a:off x="9736138" y="1769071"/>
              <a:ext cx="0" cy="435793"/>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 name="Rectangle: Rounded Corners 8">
            <a:extLst>
              <a:ext uri="{FF2B5EF4-FFF2-40B4-BE49-F238E27FC236}">
                <a16:creationId xmlns:a16="http://schemas.microsoft.com/office/drawing/2014/main" id="{27086638-4CE7-4E7B-9A9C-AC4BFB7C8F94}"/>
              </a:ext>
            </a:extLst>
          </p:cNvPr>
          <p:cNvSpPr/>
          <p:nvPr/>
        </p:nvSpPr>
        <p:spPr>
          <a:xfrm>
            <a:off x="5421088" y="3551074"/>
            <a:ext cx="288032" cy="144016"/>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alpha val="92000"/>
                </a:schemeClr>
              </a:solidFill>
            </a:endParaRPr>
          </a:p>
        </p:txBody>
      </p:sp>
      <p:sp>
        <p:nvSpPr>
          <p:cNvPr id="17" name="Rectangle: Rounded Corners 16">
            <a:extLst>
              <a:ext uri="{FF2B5EF4-FFF2-40B4-BE49-F238E27FC236}">
                <a16:creationId xmlns:a16="http://schemas.microsoft.com/office/drawing/2014/main" id="{AFEEFDFF-AC80-4286-9DB4-8D0CE136324D}"/>
              </a:ext>
            </a:extLst>
          </p:cNvPr>
          <p:cNvSpPr/>
          <p:nvPr/>
        </p:nvSpPr>
        <p:spPr>
          <a:xfrm>
            <a:off x="6023992" y="3573016"/>
            <a:ext cx="288032" cy="122074"/>
          </a:xfrm>
          <a:prstGeom prst="round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alpha val="92000"/>
                </a:schemeClr>
              </a:solidFill>
            </a:endParaRPr>
          </a:p>
        </p:txBody>
      </p:sp>
      <p:sp>
        <p:nvSpPr>
          <p:cNvPr id="18" name="Rectangle: Rounded Corners 17">
            <a:extLst>
              <a:ext uri="{FF2B5EF4-FFF2-40B4-BE49-F238E27FC236}">
                <a16:creationId xmlns:a16="http://schemas.microsoft.com/office/drawing/2014/main" id="{7678D100-2EEC-4A2D-96B0-B2C8F6445BD6}"/>
              </a:ext>
            </a:extLst>
          </p:cNvPr>
          <p:cNvSpPr/>
          <p:nvPr/>
        </p:nvSpPr>
        <p:spPr>
          <a:xfrm>
            <a:off x="8221981" y="3566566"/>
            <a:ext cx="846464" cy="128524"/>
          </a:xfrm>
          <a:prstGeom prst="round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alpha val="92000"/>
                </a:schemeClr>
              </a:solidFill>
            </a:endParaRPr>
          </a:p>
        </p:txBody>
      </p:sp>
      <p:sp>
        <p:nvSpPr>
          <p:cNvPr id="19" name="Rectangle: Rounded Corners 18">
            <a:extLst>
              <a:ext uri="{FF2B5EF4-FFF2-40B4-BE49-F238E27FC236}">
                <a16:creationId xmlns:a16="http://schemas.microsoft.com/office/drawing/2014/main" id="{7284AED8-C34E-46DD-8737-E6F20D86DB68}"/>
              </a:ext>
            </a:extLst>
          </p:cNvPr>
          <p:cNvSpPr/>
          <p:nvPr/>
        </p:nvSpPr>
        <p:spPr>
          <a:xfrm>
            <a:off x="10128448" y="3551074"/>
            <a:ext cx="198000" cy="144016"/>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alpha val="92000"/>
                </a:schemeClr>
              </a:solidFill>
            </a:endParaRPr>
          </a:p>
        </p:txBody>
      </p:sp>
    </p:spTree>
    <p:extLst>
      <p:ext uri="{BB962C8B-B14F-4D97-AF65-F5344CB8AC3E}">
        <p14:creationId xmlns:p14="http://schemas.microsoft.com/office/powerpoint/2010/main" val="242192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4" nodeType="clickEffect">
                                  <p:stCondLst>
                                    <p:cond delay="0"/>
                                  </p:stCondLst>
                                  <p:childTnLst>
                                    <p:animEffect transition="out" filter="wipe(left)">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0" nodeType="clickEffect">
                                  <p:stCondLst>
                                    <p:cond delay="0"/>
                                  </p:stCondLst>
                                  <p:childTnLst>
                                    <p:animEffect transition="out" filter="wipe(left)">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grpId="0" nodeType="clickEffect">
                                  <p:stCondLst>
                                    <p:cond delay="0"/>
                                  </p:stCondLst>
                                  <p:childTnLst>
                                    <p:animEffect transition="out" filter="wipe(left)">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8" fill="hold" grpId="0" nodeType="clickEffect">
                                  <p:stCondLst>
                                    <p:cond delay="0"/>
                                  </p:stCondLst>
                                  <p:childTnLst>
                                    <p:animEffect transition="out" filter="wipe(left)">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4" animBg="1"/>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174817-7CE4-4071-86E1-BF11A144DF45}"/>
              </a:ext>
            </a:extLst>
          </p:cNvPr>
          <p:cNvSpPr>
            <a:spLocks noGrp="1"/>
          </p:cNvSpPr>
          <p:nvPr>
            <p:ph idx="1"/>
          </p:nvPr>
        </p:nvSpPr>
        <p:spPr>
          <a:xfrm>
            <a:off x="1391476" y="1052736"/>
            <a:ext cx="5305281" cy="4983162"/>
          </a:xfrm>
        </p:spPr>
        <p:txBody>
          <a:bodyPr/>
          <a:lstStyle/>
          <a:p>
            <a:pPr marL="342900" lvl="0" indent="-342900">
              <a:lnSpc>
                <a:spcPct val="115000"/>
              </a:lnSpc>
              <a:spcBef>
                <a:spcPts val="200"/>
              </a:spcBef>
              <a:buFont typeface="+mj-lt"/>
              <a:buAutoNum type="arabicPeriod"/>
            </a:pPr>
            <a:r>
              <a:rPr lang="en-GB" sz="2000" dirty="0">
                <a:effectLst/>
                <a:ea typeface="Arial" panose="020B0604020202020204" pitchFamily="34" charset="0"/>
                <a:cs typeface="Arial" panose="020B0604020202020204" pitchFamily="34" charset="0"/>
              </a:rPr>
              <a:t>Respiratory acidosis (acute or chronic)</a:t>
            </a:r>
          </a:p>
          <a:p>
            <a:pPr marL="342900" lvl="0" indent="-342900">
              <a:lnSpc>
                <a:spcPct val="115000"/>
              </a:lnSpc>
              <a:spcBef>
                <a:spcPts val="200"/>
              </a:spcBef>
              <a:buFont typeface="+mj-lt"/>
              <a:buAutoNum type="arabicPeriod"/>
            </a:pPr>
            <a:r>
              <a:rPr lang="en-US" sz="2000" dirty="0">
                <a:effectLst/>
                <a:ea typeface="Arial" panose="020B0604020202020204" pitchFamily="34" charset="0"/>
                <a:cs typeface="Arial" panose="020B0604020202020204" pitchFamily="34" charset="0"/>
              </a:rPr>
              <a:t>KRT immediately indicated and treating clinician(s) unwilling to defer if </a:t>
            </a:r>
            <a:r>
              <a:rPr lang="en-US" sz="2000" dirty="0" err="1">
                <a:effectLst/>
                <a:ea typeface="Arial" panose="020B0604020202020204" pitchFamily="34" charset="0"/>
                <a:cs typeface="Arial" panose="020B0604020202020204" pitchFamily="34" charset="0"/>
              </a:rPr>
              <a:t>randomised</a:t>
            </a:r>
            <a:r>
              <a:rPr lang="en-US" sz="2000" dirty="0">
                <a:effectLst/>
                <a:ea typeface="Arial" panose="020B0604020202020204" pitchFamily="34" charset="0"/>
                <a:cs typeface="Arial" panose="020B0604020202020204" pitchFamily="34" charset="0"/>
              </a:rPr>
              <a:t> to sodium bicarbonate</a:t>
            </a:r>
          </a:p>
          <a:p>
            <a:pPr marL="342900" lvl="0" indent="-342900">
              <a:lnSpc>
                <a:spcPct val="115000"/>
              </a:lnSpc>
              <a:spcBef>
                <a:spcPts val="200"/>
              </a:spcBef>
              <a:buFont typeface="+mj-lt"/>
              <a:buAutoNum type="arabicPeriod"/>
            </a:pPr>
            <a:r>
              <a:rPr lang="en-GB" sz="2000" dirty="0">
                <a:ea typeface="Arial" panose="020B0604020202020204" pitchFamily="34" charset="0"/>
                <a:cs typeface="Arial" panose="020B0604020202020204" pitchFamily="34" charset="0"/>
              </a:rPr>
              <a:t>Deemed unsuitable for KRT</a:t>
            </a:r>
            <a:endParaRPr lang="en-GB" sz="2000" dirty="0">
              <a:effectLst/>
              <a:ea typeface="Arial" panose="020B0604020202020204" pitchFamily="34" charset="0"/>
              <a:cs typeface="Arial" panose="020B0604020202020204" pitchFamily="34" charset="0"/>
            </a:endParaRPr>
          </a:p>
          <a:p>
            <a:pPr marL="342900" lvl="0" indent="-342900">
              <a:lnSpc>
                <a:spcPct val="115000"/>
              </a:lnSpc>
              <a:spcBef>
                <a:spcPts val="200"/>
              </a:spcBef>
              <a:buFont typeface="+mj-lt"/>
              <a:buAutoNum type="arabicPeriod"/>
            </a:pPr>
            <a:r>
              <a:rPr lang="en-GB" sz="2000" dirty="0">
                <a:effectLst/>
                <a:ea typeface="Arial" panose="020B0604020202020204" pitchFamily="34" charset="0"/>
                <a:cs typeface="Arial" panose="020B0604020202020204" pitchFamily="34" charset="0"/>
              </a:rPr>
              <a:t>High output stoma/ileostomy</a:t>
            </a:r>
          </a:p>
          <a:p>
            <a:pPr marL="342900" lvl="0" indent="-342900">
              <a:lnSpc>
                <a:spcPct val="115000"/>
              </a:lnSpc>
              <a:spcBef>
                <a:spcPts val="200"/>
              </a:spcBef>
              <a:buFont typeface="+mj-lt"/>
              <a:buAutoNum type="arabicPeriod"/>
            </a:pPr>
            <a:r>
              <a:rPr lang="en-GB" sz="2000" dirty="0">
                <a:ea typeface="Arial" panose="020B0604020202020204" pitchFamily="34" charset="0"/>
                <a:cs typeface="Arial" panose="020B0604020202020204" pitchFamily="34" charset="0"/>
              </a:rPr>
              <a:t>Percutaneous b</a:t>
            </a:r>
            <a:r>
              <a:rPr lang="en-GB" sz="2000" dirty="0">
                <a:effectLst/>
                <a:ea typeface="Arial" panose="020B0604020202020204" pitchFamily="34" charset="0"/>
                <a:cs typeface="Arial" panose="020B0604020202020204" pitchFamily="34" charset="0"/>
              </a:rPr>
              <a:t>iliary drainage</a:t>
            </a:r>
          </a:p>
          <a:p>
            <a:pPr marL="342900" lvl="0" indent="-342900">
              <a:lnSpc>
                <a:spcPct val="115000"/>
              </a:lnSpc>
              <a:spcBef>
                <a:spcPts val="200"/>
              </a:spcBef>
              <a:buFont typeface="+mj-lt"/>
              <a:buAutoNum type="arabicPeriod"/>
            </a:pPr>
            <a:r>
              <a:rPr lang="en-US" sz="2000" dirty="0">
                <a:effectLst/>
                <a:ea typeface="Arial" panose="020B0604020202020204" pitchFamily="34" charset="0"/>
                <a:cs typeface="Arial" panose="020B0604020202020204" pitchFamily="34" charset="0"/>
              </a:rPr>
              <a:t>End stage kidney failure defined as documented eGFR&lt;15 ml/min/1.73m</a:t>
            </a:r>
            <a:r>
              <a:rPr lang="en-US" sz="2000" baseline="30000" dirty="0">
                <a:effectLst/>
                <a:ea typeface="Arial" panose="020B0604020202020204" pitchFamily="34" charset="0"/>
                <a:cs typeface="Arial" panose="020B0604020202020204" pitchFamily="34" charset="0"/>
              </a:rPr>
              <a:t>2</a:t>
            </a:r>
            <a:r>
              <a:rPr lang="en-US" sz="2000" dirty="0">
                <a:effectLst/>
                <a:ea typeface="Arial" panose="020B0604020202020204" pitchFamily="34" charset="0"/>
                <a:cs typeface="Arial" panose="020B0604020202020204" pitchFamily="34" charset="0"/>
              </a:rPr>
              <a:t> </a:t>
            </a:r>
            <a:r>
              <a:rPr lang="en-US" sz="2000" u="sng" dirty="0">
                <a:effectLst/>
                <a:ea typeface="Arial" panose="020B0604020202020204" pitchFamily="34" charset="0"/>
                <a:cs typeface="Arial" panose="020B0604020202020204" pitchFamily="34" charset="0"/>
              </a:rPr>
              <a:t>prior to onset of this acute illness</a:t>
            </a:r>
            <a:r>
              <a:rPr lang="en-US" sz="2000" dirty="0">
                <a:effectLst/>
                <a:ea typeface="Arial" panose="020B0604020202020204" pitchFamily="34" charset="0"/>
                <a:cs typeface="Arial" panose="020B0604020202020204" pitchFamily="34" charset="0"/>
              </a:rPr>
              <a:t> </a:t>
            </a:r>
            <a:r>
              <a:rPr lang="en-GB" sz="2000" dirty="0">
                <a:effectLst/>
                <a:ea typeface="Arial" panose="020B0604020202020204" pitchFamily="34" charset="0"/>
                <a:cs typeface="Arial" panose="020B0604020202020204" pitchFamily="34" charset="0"/>
              </a:rPr>
              <a:t>or end stage kidney disease (ESKD) on dialysis</a:t>
            </a:r>
          </a:p>
          <a:p>
            <a:pPr marL="342900" lvl="0" indent="-342900">
              <a:lnSpc>
                <a:spcPct val="115000"/>
              </a:lnSpc>
              <a:spcBef>
                <a:spcPts val="200"/>
              </a:spcBef>
              <a:buFont typeface="+mj-lt"/>
              <a:buAutoNum type="arabicPeriod"/>
            </a:pPr>
            <a:r>
              <a:rPr lang="en-GB" sz="2000" dirty="0">
                <a:ea typeface="Arial" panose="020B0604020202020204" pitchFamily="34" charset="0"/>
                <a:cs typeface="Arial" panose="020B0604020202020204" pitchFamily="34" charset="0"/>
              </a:rPr>
              <a:t>Known renal tubular acidosis</a:t>
            </a:r>
          </a:p>
          <a:p>
            <a:pPr>
              <a:lnSpc>
                <a:spcPct val="115000"/>
              </a:lnSpc>
              <a:spcBef>
                <a:spcPts val="200"/>
              </a:spcBef>
              <a:buFont typeface="+mj-lt"/>
              <a:buAutoNum type="arabicPeriod"/>
            </a:pPr>
            <a:r>
              <a:rPr lang="en-GB" sz="2000" dirty="0">
                <a:effectLst/>
                <a:ea typeface="Arial" panose="020B0604020202020204" pitchFamily="34" charset="0"/>
                <a:cs typeface="Arial" panose="020B0604020202020204" pitchFamily="34" charset="0"/>
              </a:rPr>
              <a:t>Diabetic ketoacidosis</a:t>
            </a:r>
          </a:p>
          <a:p>
            <a:pPr>
              <a:lnSpc>
                <a:spcPct val="115000"/>
              </a:lnSpc>
              <a:spcBef>
                <a:spcPts val="200"/>
              </a:spcBef>
              <a:buFont typeface="+mj-lt"/>
              <a:buAutoNum type="arabicPeriod"/>
            </a:pPr>
            <a:r>
              <a:rPr lang="en-GB" sz="2000" dirty="0">
                <a:effectLst/>
                <a:ea typeface="Arial" panose="020B0604020202020204" pitchFamily="34" charset="0"/>
                <a:cs typeface="Arial" panose="020B0604020202020204" pitchFamily="34" charset="0"/>
              </a:rPr>
              <a:t>High anion gap acid poisoning (e.g. PEG, aspirin, methanol)</a:t>
            </a:r>
          </a:p>
          <a:p>
            <a:pPr>
              <a:lnSpc>
                <a:spcPct val="115000"/>
              </a:lnSpc>
              <a:spcBef>
                <a:spcPts val="200"/>
              </a:spcBef>
              <a:buFont typeface="+mj-lt"/>
              <a:buAutoNum type="arabicPeriod"/>
            </a:pPr>
            <a:endParaRPr lang="en-GB" sz="2000" dirty="0">
              <a:effectLst/>
              <a:ea typeface="Arial" panose="020B0604020202020204" pitchFamily="34" charset="0"/>
              <a:cs typeface="Arial" panose="020B0604020202020204" pitchFamily="34" charset="0"/>
            </a:endParaRPr>
          </a:p>
          <a:p>
            <a:endParaRPr lang="en-GB" dirty="0"/>
          </a:p>
        </p:txBody>
      </p:sp>
      <p:sp>
        <p:nvSpPr>
          <p:cNvPr id="5" name="Content Placeholder 2">
            <a:extLst>
              <a:ext uri="{FF2B5EF4-FFF2-40B4-BE49-F238E27FC236}">
                <a16:creationId xmlns:a16="http://schemas.microsoft.com/office/drawing/2014/main" id="{566DDB26-964E-43C6-BA66-271CCD2A8220}"/>
              </a:ext>
            </a:extLst>
          </p:cNvPr>
          <p:cNvSpPr txBox="1">
            <a:spLocks/>
          </p:cNvSpPr>
          <p:nvPr/>
        </p:nvSpPr>
        <p:spPr bwMode="auto">
          <a:xfrm>
            <a:off x="7032104" y="1046275"/>
            <a:ext cx="5040560" cy="498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B0F0"/>
              </a:buClr>
              <a:buChar char="•"/>
              <a:defRPr sz="2800">
                <a:solidFill>
                  <a:srgbClr val="757477"/>
                </a:solidFill>
                <a:latin typeface="+mn-lt"/>
                <a:ea typeface="+mn-ea"/>
                <a:cs typeface="+mn-cs"/>
              </a:defRPr>
            </a:lvl1pPr>
            <a:lvl2pPr marL="742950" indent="-285750" algn="l" rtl="0" eaLnBrk="1" fontAlgn="base" hangingPunct="1">
              <a:spcBef>
                <a:spcPct val="20000"/>
              </a:spcBef>
              <a:spcAft>
                <a:spcPct val="0"/>
              </a:spcAft>
              <a:buClr>
                <a:srgbClr val="00B0F0"/>
              </a:buClr>
              <a:buSzPct val="70000"/>
              <a:buFont typeface="Courier New" panose="02070309020205020404" pitchFamily="49" charset="0"/>
              <a:buChar char="o"/>
              <a:defRPr sz="2400">
                <a:solidFill>
                  <a:srgbClr val="757477"/>
                </a:solidFill>
                <a:latin typeface="+mn-lt"/>
              </a:defRPr>
            </a:lvl2pPr>
            <a:lvl3pPr marL="1143000" indent="-228600" algn="l" rtl="0" eaLnBrk="1" fontAlgn="base" hangingPunct="1">
              <a:spcBef>
                <a:spcPct val="20000"/>
              </a:spcBef>
              <a:spcAft>
                <a:spcPct val="0"/>
              </a:spcAft>
              <a:buClr>
                <a:srgbClr val="00B0F0"/>
              </a:buClr>
              <a:buFont typeface="Wingdings" panose="05000000000000000000" pitchFamily="2" charset="2"/>
              <a:buChar char="§"/>
              <a:defRPr sz="2000">
                <a:solidFill>
                  <a:srgbClr val="757477"/>
                </a:solidFill>
                <a:latin typeface="+mn-lt"/>
              </a:defRPr>
            </a:lvl3pPr>
            <a:lvl4pPr marL="1600200" indent="-228600" algn="l" rtl="0" eaLnBrk="1" fontAlgn="base" hangingPunct="1">
              <a:spcBef>
                <a:spcPct val="20000"/>
              </a:spcBef>
              <a:spcAft>
                <a:spcPct val="0"/>
              </a:spcAft>
              <a:buClr>
                <a:srgbClr val="00B0F0"/>
              </a:buClr>
              <a:buFont typeface="Arial" charset="0"/>
              <a:buChar char="–"/>
              <a:defRPr sz="1800">
                <a:solidFill>
                  <a:srgbClr val="757477"/>
                </a:solidFill>
                <a:latin typeface="+mn-lt"/>
              </a:defRPr>
            </a:lvl4pPr>
            <a:lvl5pPr marL="2057400" indent="-228600" algn="l" rtl="0" eaLnBrk="1" fontAlgn="base" hangingPunct="1">
              <a:spcBef>
                <a:spcPct val="20000"/>
              </a:spcBef>
              <a:spcAft>
                <a:spcPct val="0"/>
              </a:spcAft>
              <a:buClr>
                <a:srgbClr val="00B0F0"/>
              </a:buClr>
              <a:buFont typeface="Arial" charset="0"/>
              <a:buChar char="»"/>
              <a:defRPr sz="1800">
                <a:solidFill>
                  <a:srgbClr val="757477"/>
                </a:solidFill>
                <a:latin typeface="+mn-lt"/>
              </a:defRPr>
            </a:lvl5pPr>
            <a:lvl6pPr marL="2514600" indent="-228600" algn="l" rtl="0" eaLnBrk="1" fontAlgn="base" hangingPunct="1">
              <a:spcBef>
                <a:spcPct val="20000"/>
              </a:spcBef>
              <a:spcAft>
                <a:spcPct val="0"/>
              </a:spcAft>
              <a:buClr>
                <a:srgbClr val="F5A558"/>
              </a:buClr>
              <a:buFont typeface="Arial" charset="0"/>
              <a:buChar char="»"/>
              <a:defRPr sz="2000">
                <a:solidFill>
                  <a:srgbClr val="757477"/>
                </a:solidFill>
                <a:latin typeface="+mn-lt"/>
              </a:defRPr>
            </a:lvl6pPr>
            <a:lvl7pPr marL="2971800" indent="-228600" algn="l" rtl="0" eaLnBrk="1" fontAlgn="base" hangingPunct="1">
              <a:spcBef>
                <a:spcPct val="20000"/>
              </a:spcBef>
              <a:spcAft>
                <a:spcPct val="0"/>
              </a:spcAft>
              <a:buClr>
                <a:srgbClr val="F5A558"/>
              </a:buClr>
              <a:buFont typeface="Arial" charset="0"/>
              <a:buChar char="»"/>
              <a:defRPr sz="2000">
                <a:solidFill>
                  <a:srgbClr val="757477"/>
                </a:solidFill>
                <a:latin typeface="+mn-lt"/>
              </a:defRPr>
            </a:lvl7pPr>
            <a:lvl8pPr marL="3429000" indent="-228600" algn="l" rtl="0" eaLnBrk="1" fontAlgn="base" hangingPunct="1">
              <a:spcBef>
                <a:spcPct val="20000"/>
              </a:spcBef>
              <a:spcAft>
                <a:spcPct val="0"/>
              </a:spcAft>
              <a:buClr>
                <a:srgbClr val="F5A558"/>
              </a:buClr>
              <a:buFont typeface="Arial" charset="0"/>
              <a:buChar char="»"/>
              <a:defRPr sz="2000">
                <a:solidFill>
                  <a:srgbClr val="757477"/>
                </a:solidFill>
                <a:latin typeface="+mn-lt"/>
              </a:defRPr>
            </a:lvl8pPr>
            <a:lvl9pPr marL="3886200" indent="-228600" algn="l" rtl="0" eaLnBrk="1" fontAlgn="base" hangingPunct="1">
              <a:spcBef>
                <a:spcPct val="20000"/>
              </a:spcBef>
              <a:spcAft>
                <a:spcPct val="0"/>
              </a:spcAft>
              <a:buClr>
                <a:srgbClr val="F5A558"/>
              </a:buClr>
              <a:buFont typeface="Arial" charset="0"/>
              <a:buChar char="»"/>
              <a:defRPr sz="2000">
                <a:solidFill>
                  <a:srgbClr val="757477"/>
                </a:solidFill>
                <a:latin typeface="+mn-lt"/>
              </a:defRPr>
            </a:lvl9pPr>
          </a:lstStyle>
          <a:p>
            <a:pPr marL="457200" lvl="0" indent="-457200">
              <a:lnSpc>
                <a:spcPct val="115000"/>
              </a:lnSpc>
              <a:spcBef>
                <a:spcPts val="200"/>
              </a:spcBef>
              <a:buFont typeface="+mj-lt"/>
              <a:buAutoNum type="arabicPeriod" startAt="10"/>
            </a:pPr>
            <a:r>
              <a:rPr lang="en-GB" sz="2000" dirty="0">
                <a:effectLst/>
                <a:ea typeface="Arial" panose="020B0604020202020204" pitchFamily="34" charset="0"/>
                <a:cs typeface="Arial" panose="020B0604020202020204" pitchFamily="34" charset="0"/>
              </a:rPr>
              <a:t>Symptomatic hypocalcaemia                 (Ionised calcium &lt;1.05 mmol/L)*</a:t>
            </a:r>
            <a:r>
              <a:rPr lang="en-GB" sz="2000" baseline="30000" dirty="0">
                <a:effectLst/>
                <a:ea typeface="Arial" panose="020B0604020202020204" pitchFamily="34" charset="0"/>
                <a:cs typeface="Arial" panose="020B0604020202020204" pitchFamily="34" charset="0"/>
              </a:rPr>
              <a:t> </a:t>
            </a:r>
            <a:endParaRPr lang="en-GB" sz="2000" dirty="0">
              <a:effectLst/>
              <a:ea typeface="Arial" panose="020B0604020202020204" pitchFamily="34" charset="0"/>
              <a:cs typeface="Arial" panose="020B0604020202020204" pitchFamily="34" charset="0"/>
            </a:endParaRPr>
          </a:p>
          <a:p>
            <a:pPr marL="342900" lvl="0" indent="-342900">
              <a:lnSpc>
                <a:spcPct val="115000"/>
              </a:lnSpc>
              <a:spcBef>
                <a:spcPts val="200"/>
              </a:spcBef>
              <a:buFont typeface="+mj-lt"/>
              <a:buAutoNum type="arabicPeriod" startAt="10"/>
            </a:pPr>
            <a:r>
              <a:rPr lang="de-DE" sz="2000" dirty="0">
                <a:effectLst/>
                <a:ea typeface="Arial" panose="020B0604020202020204" pitchFamily="34" charset="0"/>
                <a:cs typeface="Arial" panose="020B0604020202020204" pitchFamily="34" charset="0"/>
              </a:rPr>
              <a:t> Hypernatraemia</a:t>
            </a:r>
            <a:r>
              <a:rPr lang="de-DE" sz="2000" dirty="0">
                <a:ea typeface="Arial" panose="020B0604020202020204" pitchFamily="34" charset="0"/>
                <a:cs typeface="Arial" panose="020B0604020202020204" pitchFamily="34" charset="0"/>
              </a:rPr>
              <a:t>                        </a:t>
            </a:r>
            <a:r>
              <a:rPr lang="de-DE" sz="2000" dirty="0">
                <a:effectLst/>
                <a:ea typeface="Arial" panose="020B0604020202020204" pitchFamily="34" charset="0"/>
                <a:cs typeface="Arial" panose="020B0604020202020204" pitchFamily="34" charset="0"/>
              </a:rPr>
              <a:t>(Plasma sodium &gt;150 mmol/L</a:t>
            </a:r>
            <a:r>
              <a:rPr lang="de-DE" sz="2000" dirty="0">
                <a:ea typeface="Arial" panose="020B0604020202020204" pitchFamily="34" charset="0"/>
                <a:cs typeface="Arial" panose="020B0604020202020204" pitchFamily="34" charset="0"/>
              </a:rPr>
              <a:t>)*</a:t>
            </a:r>
          </a:p>
          <a:p>
            <a:pPr marL="342900" lvl="0" indent="-342900">
              <a:lnSpc>
                <a:spcPct val="115000"/>
              </a:lnSpc>
              <a:spcBef>
                <a:spcPts val="200"/>
              </a:spcBef>
              <a:buFont typeface="+mj-lt"/>
              <a:buAutoNum type="arabicPeriod" startAt="10"/>
            </a:pPr>
            <a:r>
              <a:rPr lang="de-DE" sz="2000" dirty="0">
                <a:effectLst/>
                <a:ea typeface="Arial" panose="020B0604020202020204" pitchFamily="34" charset="0"/>
                <a:cs typeface="Arial" panose="020B0604020202020204" pitchFamily="34" charset="0"/>
              </a:rPr>
              <a:t> Severe hypokalaemia                      (Potassium &lt;3.0 mmol/L)*</a:t>
            </a:r>
            <a:endParaRPr lang="en-GB" sz="2000" dirty="0">
              <a:effectLst/>
              <a:ea typeface="Arial" panose="020B0604020202020204" pitchFamily="34" charset="0"/>
              <a:cs typeface="Arial" panose="020B0604020202020204" pitchFamily="34" charset="0"/>
            </a:endParaRPr>
          </a:p>
          <a:p>
            <a:pPr marL="342900" lvl="0" indent="-342900">
              <a:lnSpc>
                <a:spcPct val="115000"/>
              </a:lnSpc>
              <a:spcBef>
                <a:spcPts val="200"/>
              </a:spcBef>
              <a:buFont typeface="+mj-lt"/>
              <a:buAutoNum type="arabicPeriod" startAt="10"/>
            </a:pPr>
            <a:r>
              <a:rPr lang="en-GB" sz="2000" dirty="0">
                <a:effectLst/>
                <a:ea typeface="Arial" panose="020B0604020202020204" pitchFamily="34" charset="0"/>
                <a:cs typeface="Arial" panose="020B0604020202020204" pitchFamily="34" charset="0"/>
              </a:rPr>
              <a:t>Death perceived as imminent</a:t>
            </a:r>
            <a:endParaRPr lang="en-GB" sz="2000" dirty="0">
              <a:ea typeface="Arial" panose="020B0604020202020204" pitchFamily="34" charset="0"/>
              <a:cs typeface="Arial" panose="020B0604020202020204" pitchFamily="34" charset="0"/>
            </a:endParaRPr>
          </a:p>
          <a:p>
            <a:pPr marL="342900" lvl="0" indent="-342900">
              <a:lnSpc>
                <a:spcPct val="115000"/>
              </a:lnSpc>
              <a:spcBef>
                <a:spcPts val="200"/>
              </a:spcBef>
              <a:spcAft>
                <a:spcPts val="0"/>
              </a:spcAft>
              <a:buFont typeface="+mj-lt"/>
              <a:buAutoNum type="arabicPeriod" startAt="10"/>
            </a:pPr>
            <a:r>
              <a:rPr lang="en-GB" sz="2000" dirty="0">
                <a:ea typeface="Arial" panose="020B0604020202020204" pitchFamily="34" charset="0"/>
                <a:cs typeface="Arial" panose="020B0604020202020204" pitchFamily="34" charset="0"/>
              </a:rPr>
              <a:t> Known hypersensitivity to IMP or        excipients</a:t>
            </a:r>
          </a:p>
          <a:p>
            <a:pPr marL="342900" lvl="0" indent="-342900">
              <a:lnSpc>
                <a:spcPct val="115000"/>
              </a:lnSpc>
              <a:spcBef>
                <a:spcPts val="200"/>
              </a:spcBef>
              <a:spcAft>
                <a:spcPts val="0"/>
              </a:spcAft>
              <a:buFont typeface="+mj-lt"/>
              <a:buAutoNum type="arabicPeriod" startAt="10"/>
            </a:pPr>
            <a:r>
              <a:rPr lang="en-GB" sz="2000" dirty="0">
                <a:ea typeface="Arial" panose="020B0604020202020204" pitchFamily="34" charset="0"/>
                <a:cs typeface="Arial" panose="020B0604020202020204" pitchFamily="34" charset="0"/>
              </a:rPr>
              <a:t> Previously randomised into MOSAICC</a:t>
            </a:r>
            <a:endParaRPr lang="en-GB" sz="2000" dirty="0">
              <a:effectLst/>
              <a:ea typeface="Arial" panose="020B0604020202020204" pitchFamily="34" charset="0"/>
              <a:cs typeface="Arial" panose="020B0604020202020204" pitchFamily="34" charset="0"/>
            </a:endParaRPr>
          </a:p>
          <a:p>
            <a:pPr marL="0" indent="0">
              <a:buFontTx/>
              <a:buNone/>
            </a:pPr>
            <a:endParaRPr lang="en-GB" kern="0" dirty="0"/>
          </a:p>
        </p:txBody>
      </p:sp>
      <p:sp>
        <p:nvSpPr>
          <p:cNvPr id="2" name="Title 1">
            <a:extLst>
              <a:ext uri="{FF2B5EF4-FFF2-40B4-BE49-F238E27FC236}">
                <a16:creationId xmlns:a16="http://schemas.microsoft.com/office/drawing/2014/main" id="{06A7F4FF-6905-41C7-9824-054224677893}"/>
              </a:ext>
            </a:extLst>
          </p:cNvPr>
          <p:cNvSpPr>
            <a:spLocks noGrp="1"/>
          </p:cNvSpPr>
          <p:nvPr>
            <p:ph type="title"/>
          </p:nvPr>
        </p:nvSpPr>
        <p:spPr/>
        <p:txBody>
          <a:bodyPr/>
          <a:lstStyle/>
          <a:p>
            <a:r>
              <a:rPr lang="en-US" dirty="0"/>
              <a:t>Exclusion criteria – </a:t>
            </a:r>
            <a:r>
              <a:rPr lang="en-US" sz="2800" dirty="0"/>
              <a:t>(Protocol v4.2)</a:t>
            </a:r>
            <a:endParaRPr lang="en-GB" sz="2800" dirty="0"/>
          </a:p>
        </p:txBody>
      </p:sp>
      <p:sp>
        <p:nvSpPr>
          <p:cNvPr id="4" name="Slide Number Placeholder 3">
            <a:extLst>
              <a:ext uri="{FF2B5EF4-FFF2-40B4-BE49-F238E27FC236}">
                <a16:creationId xmlns:a16="http://schemas.microsoft.com/office/drawing/2014/main" id="{30316BDC-99DA-4BCC-9C79-98E949EA605F}"/>
              </a:ext>
            </a:extLst>
          </p:cNvPr>
          <p:cNvSpPr>
            <a:spLocks noGrp="1"/>
          </p:cNvSpPr>
          <p:nvPr>
            <p:ph type="sldNum" sz="quarter" idx="2"/>
          </p:nvPr>
        </p:nvSpPr>
        <p:spPr/>
        <p:txBody>
          <a:bodyPr/>
          <a:lstStyle/>
          <a:p>
            <a:fld id="{86CB4B4D-7CA3-9044-876B-883B54F8677D}" type="slidenum">
              <a:rPr lang="en-GB" smtClean="0"/>
              <a:t>21</a:t>
            </a:fld>
            <a:endParaRPr lang="en-GB" dirty="0"/>
          </a:p>
        </p:txBody>
      </p:sp>
      <p:sp>
        <p:nvSpPr>
          <p:cNvPr id="6" name="Rectangle: Rounded Corners 5">
            <a:extLst>
              <a:ext uri="{FF2B5EF4-FFF2-40B4-BE49-F238E27FC236}">
                <a16:creationId xmlns:a16="http://schemas.microsoft.com/office/drawing/2014/main" id="{A42B2A76-CF8C-41F0-97AE-C30554C24A8B}"/>
              </a:ext>
            </a:extLst>
          </p:cNvPr>
          <p:cNvSpPr/>
          <p:nvPr/>
        </p:nvSpPr>
        <p:spPr>
          <a:xfrm>
            <a:off x="6912090" y="1046275"/>
            <a:ext cx="4440493" cy="2178747"/>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peech Bubble: Rectangle with Corners Rounded 13">
            <a:extLst>
              <a:ext uri="{FF2B5EF4-FFF2-40B4-BE49-F238E27FC236}">
                <a16:creationId xmlns:a16="http://schemas.microsoft.com/office/drawing/2014/main" id="{6F53E280-E69D-25BD-9E7C-6A54F3C0B787}"/>
              </a:ext>
            </a:extLst>
          </p:cNvPr>
          <p:cNvSpPr/>
          <p:nvPr/>
        </p:nvSpPr>
        <p:spPr>
          <a:xfrm>
            <a:off x="155339" y="3573016"/>
            <a:ext cx="1116123" cy="1656184"/>
          </a:xfrm>
          <a:prstGeom prst="wedgeRoundRectCallout">
            <a:avLst>
              <a:gd name="adj1" fmla="val 63241"/>
              <a:gd name="adj2" fmla="val -3300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defRPr/>
            </a:pPr>
            <a:r>
              <a:rPr kumimoji="0" lang="en-US" sz="1100" b="1" i="0" u="none" strike="noStrike" kern="1200" cap="none" spc="0" normalizeH="0" baseline="0" noProof="0" dirty="0">
                <a:ln>
                  <a:noFill/>
                </a:ln>
                <a:solidFill>
                  <a:srgbClr val="FF9900"/>
                </a:solidFill>
                <a:effectLst/>
                <a:uLnTx/>
                <a:uFillTx/>
                <a:latin typeface="Arial" charset="0"/>
                <a:ea typeface="+mn-ea"/>
                <a:cs typeface="+mn-cs"/>
              </a:rPr>
              <a:t>Intended to exclude those with pre-existing kidney failure or on long-term chronic dialysis</a:t>
            </a:r>
            <a:endParaRPr kumimoji="0" lang="en-GB" sz="1100" b="1" i="0" u="none" strike="noStrike" kern="1200" cap="none" spc="0" normalizeH="0" baseline="0" noProof="0" dirty="0">
              <a:ln>
                <a:noFill/>
              </a:ln>
              <a:solidFill>
                <a:srgbClr val="FF9900"/>
              </a:solidFill>
              <a:effectLst/>
              <a:uLnTx/>
              <a:uFillTx/>
              <a:latin typeface="Arial" charset="0"/>
              <a:ea typeface="+mn-ea"/>
              <a:cs typeface="+mn-cs"/>
            </a:endParaRPr>
          </a:p>
        </p:txBody>
      </p:sp>
      <p:sp>
        <p:nvSpPr>
          <p:cNvPr id="16" name="Speech Bubble: Rectangle with Corners Rounded 15">
            <a:extLst>
              <a:ext uri="{FF2B5EF4-FFF2-40B4-BE49-F238E27FC236}">
                <a16:creationId xmlns:a16="http://schemas.microsoft.com/office/drawing/2014/main" id="{8576D762-DD10-6235-1213-FDF043469B77}"/>
              </a:ext>
            </a:extLst>
          </p:cNvPr>
          <p:cNvSpPr/>
          <p:nvPr/>
        </p:nvSpPr>
        <p:spPr>
          <a:xfrm>
            <a:off x="9132336" y="404664"/>
            <a:ext cx="1998223" cy="539062"/>
          </a:xfrm>
          <a:prstGeom prst="wedgeRoundRectCallout">
            <a:avLst>
              <a:gd name="adj1" fmla="val -88246"/>
              <a:gd name="adj2" fmla="val 6394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defRPr/>
            </a:pPr>
            <a:r>
              <a:rPr lang="en-US" sz="1100" b="1" dirty="0">
                <a:solidFill>
                  <a:srgbClr val="FF9900"/>
                </a:solidFill>
                <a:latin typeface="Arial" charset="0"/>
              </a:rPr>
              <a:t>If corrected, patient may be reconsidered for trial</a:t>
            </a:r>
            <a:endParaRPr kumimoji="0" lang="en-GB" sz="1100" b="1" i="0" u="none" strike="noStrike" kern="1200" cap="none" spc="0" normalizeH="0" baseline="0" noProof="0" dirty="0">
              <a:ln>
                <a:noFill/>
              </a:ln>
              <a:solidFill>
                <a:srgbClr val="FF9900"/>
              </a:solidFill>
              <a:effectLst/>
              <a:uLnTx/>
              <a:uFillTx/>
              <a:latin typeface="Arial" charset="0"/>
              <a:ea typeface="+mn-ea"/>
              <a:cs typeface="+mn-cs"/>
            </a:endParaRPr>
          </a:p>
        </p:txBody>
      </p:sp>
      <p:pic>
        <p:nvPicPr>
          <p:cNvPr id="17" name="Picture 16">
            <a:extLst>
              <a:ext uri="{FF2B5EF4-FFF2-40B4-BE49-F238E27FC236}">
                <a16:creationId xmlns:a16="http://schemas.microsoft.com/office/drawing/2014/main" id="{31400219-35CB-0D35-880F-814322D1ECD2}"/>
              </a:ext>
            </a:extLst>
          </p:cNvPr>
          <p:cNvPicPr>
            <a:picLocks noChangeAspect="1"/>
          </p:cNvPicPr>
          <p:nvPr/>
        </p:nvPicPr>
        <p:blipFill>
          <a:blip r:embed="rId2"/>
          <a:stretch>
            <a:fillRect/>
          </a:stretch>
        </p:blipFill>
        <p:spPr>
          <a:xfrm>
            <a:off x="9696400" y="5905573"/>
            <a:ext cx="1756226" cy="794294"/>
          </a:xfrm>
          <a:prstGeom prst="rect">
            <a:avLst/>
          </a:prstGeom>
        </p:spPr>
      </p:pic>
    </p:spTree>
    <p:extLst>
      <p:ext uri="{BB962C8B-B14F-4D97-AF65-F5344CB8AC3E}">
        <p14:creationId xmlns:p14="http://schemas.microsoft.com/office/powerpoint/2010/main" val="3894941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1EA2D-5A94-AD6A-65B8-EB5C7B645223}"/>
              </a:ext>
            </a:extLst>
          </p:cNvPr>
          <p:cNvSpPr>
            <a:spLocks noGrp="1"/>
          </p:cNvSpPr>
          <p:nvPr>
            <p:ph type="title"/>
          </p:nvPr>
        </p:nvSpPr>
        <p:spPr/>
        <p:txBody>
          <a:bodyPr/>
          <a:lstStyle/>
          <a:p>
            <a:r>
              <a:rPr lang="en-US" dirty="0"/>
              <a:t>FAQs</a:t>
            </a:r>
            <a:endParaRPr lang="en-GB" dirty="0"/>
          </a:p>
        </p:txBody>
      </p:sp>
      <p:sp>
        <p:nvSpPr>
          <p:cNvPr id="3" name="Content Placeholder 2">
            <a:extLst>
              <a:ext uri="{FF2B5EF4-FFF2-40B4-BE49-F238E27FC236}">
                <a16:creationId xmlns:a16="http://schemas.microsoft.com/office/drawing/2014/main" id="{F75CFA72-0880-155C-9A14-877A1B5D2B1B}"/>
              </a:ext>
            </a:extLst>
          </p:cNvPr>
          <p:cNvSpPr>
            <a:spLocks noGrp="1"/>
          </p:cNvSpPr>
          <p:nvPr>
            <p:ph idx="1"/>
          </p:nvPr>
        </p:nvSpPr>
        <p:spPr/>
        <p:txBody>
          <a:bodyPr/>
          <a:lstStyle/>
          <a:p>
            <a:pPr marL="0" indent="0">
              <a:lnSpc>
                <a:spcPct val="107000"/>
              </a:lnSpc>
              <a:buNone/>
            </a:pPr>
            <a:r>
              <a:rPr lang="en-GB" sz="2400" dirty="0"/>
              <a:t>How do you assess whether hypocalcaemia is symptomatic in an intubated and ventilated patient?</a:t>
            </a:r>
          </a:p>
          <a:p>
            <a:pPr>
              <a:lnSpc>
                <a:spcPct val="107000"/>
              </a:lnSpc>
            </a:pPr>
            <a:r>
              <a:rPr lang="en-GB" sz="2000" dirty="0"/>
              <a:t>It is difficult to assess whether a patient is symptomatic when intubated and ventilated. If the hypocalcaemia was found incidentally, the patient is not being treated clinically for hypocalcaemia, and the treating clinician would be happy to administer sodium bicarbonate then they do not meet this exclusion criteria.</a:t>
            </a:r>
          </a:p>
          <a:p>
            <a:pPr marL="0" indent="0">
              <a:buNone/>
            </a:pPr>
            <a:endParaRPr lang="en-GB" sz="2400" dirty="0"/>
          </a:p>
          <a:p>
            <a:pPr marL="0" indent="0">
              <a:buNone/>
            </a:pPr>
            <a:r>
              <a:rPr lang="en-GB" sz="2400" dirty="0"/>
              <a:t>Please clarify the ‘kidney replacement therapy (KRT) immediately indicated and treating clinician(s) unwilling to defer if randomised to sodium bicarbonate’ exclusion criterion.</a:t>
            </a:r>
          </a:p>
          <a:p>
            <a:r>
              <a:rPr lang="en-GB" sz="2000" dirty="0"/>
              <a:t>This exclusion should only be applied to patients where there is an immediate indication for KRT which cannot be delayed (suggested criteria in section 4.5.3 of the protocol). Otherwise, enrolment into the trial should be considered.</a:t>
            </a:r>
          </a:p>
          <a:p>
            <a:endParaRPr lang="en-GB" dirty="0"/>
          </a:p>
        </p:txBody>
      </p:sp>
      <p:sp>
        <p:nvSpPr>
          <p:cNvPr id="4" name="Slide Number Placeholder 3">
            <a:extLst>
              <a:ext uri="{FF2B5EF4-FFF2-40B4-BE49-F238E27FC236}">
                <a16:creationId xmlns:a16="http://schemas.microsoft.com/office/drawing/2014/main" id="{C2200435-4416-272A-9FA6-2A7842456A14}"/>
              </a:ext>
            </a:extLst>
          </p:cNvPr>
          <p:cNvSpPr>
            <a:spLocks noGrp="1"/>
          </p:cNvSpPr>
          <p:nvPr>
            <p:ph type="sldNum" sz="quarter" idx="2"/>
          </p:nvPr>
        </p:nvSpPr>
        <p:spPr/>
        <p:txBody>
          <a:bodyPr/>
          <a:lstStyle/>
          <a:p>
            <a:fld id="{86CB4B4D-7CA3-9044-876B-883B54F8677D}" type="slidenum">
              <a:rPr lang="en-GB" smtClean="0"/>
              <a:t>22</a:t>
            </a:fld>
            <a:endParaRPr lang="en-GB" dirty="0"/>
          </a:p>
        </p:txBody>
      </p:sp>
    </p:spTree>
    <p:extLst>
      <p:ext uri="{BB962C8B-B14F-4D97-AF65-F5344CB8AC3E}">
        <p14:creationId xmlns:p14="http://schemas.microsoft.com/office/powerpoint/2010/main" val="3336737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B413C-8EC9-497A-9F34-1CA22A138A80}"/>
              </a:ext>
            </a:extLst>
          </p:cNvPr>
          <p:cNvSpPr>
            <a:spLocks noGrp="1"/>
          </p:cNvSpPr>
          <p:nvPr>
            <p:ph type="title"/>
          </p:nvPr>
        </p:nvSpPr>
        <p:spPr/>
        <p:txBody>
          <a:bodyPr/>
          <a:lstStyle/>
          <a:p>
            <a:r>
              <a:rPr lang="en-US" dirty="0"/>
              <a:t>FAQs</a:t>
            </a:r>
            <a:endParaRPr lang="en-GB" dirty="0"/>
          </a:p>
        </p:txBody>
      </p:sp>
      <p:sp>
        <p:nvSpPr>
          <p:cNvPr id="3" name="Content Placeholder 2">
            <a:extLst>
              <a:ext uri="{FF2B5EF4-FFF2-40B4-BE49-F238E27FC236}">
                <a16:creationId xmlns:a16="http://schemas.microsoft.com/office/drawing/2014/main" id="{52541CB7-F0B9-4E66-94CD-EDADA203ED46}"/>
              </a:ext>
            </a:extLst>
          </p:cNvPr>
          <p:cNvSpPr>
            <a:spLocks noGrp="1"/>
          </p:cNvSpPr>
          <p:nvPr>
            <p:ph idx="1"/>
          </p:nvPr>
        </p:nvSpPr>
        <p:spPr/>
        <p:txBody>
          <a:bodyPr/>
          <a:lstStyle/>
          <a:p>
            <a:r>
              <a:rPr lang="en-GB" dirty="0"/>
              <a:t>Specified time limit between meeting eligibility and randomisation?</a:t>
            </a:r>
          </a:p>
          <a:p>
            <a:pPr lvl="1"/>
            <a:r>
              <a:rPr lang="en-GB" dirty="0"/>
              <a:t>No,</a:t>
            </a:r>
            <a:r>
              <a:rPr lang="en-US" dirty="0"/>
              <a:t> but sites encouraged to </a:t>
            </a:r>
            <a:r>
              <a:rPr lang="en-US" dirty="0" err="1"/>
              <a:t>randomise</a:t>
            </a:r>
            <a:r>
              <a:rPr lang="en-US" dirty="0"/>
              <a:t> ASAP once eligibility has been confirmed</a:t>
            </a:r>
            <a:endParaRPr lang="en-GB" dirty="0"/>
          </a:p>
          <a:p>
            <a:pPr lvl="1"/>
            <a:r>
              <a:rPr lang="en-GB" dirty="0"/>
              <a:t>Patients should meet all inclusion criteria and no exclusion criteria </a:t>
            </a:r>
            <a:r>
              <a:rPr lang="en-GB" u="sng" dirty="0"/>
              <a:t>at the point of randomisation</a:t>
            </a:r>
            <a:endParaRPr lang="en-GB" dirty="0"/>
          </a:p>
          <a:p>
            <a:endParaRPr lang="en-GB" sz="2000" dirty="0"/>
          </a:p>
          <a:p>
            <a:r>
              <a:rPr lang="en-GB" dirty="0"/>
              <a:t>Who can confirm eligibility?</a:t>
            </a:r>
          </a:p>
          <a:p>
            <a:pPr lvl="1"/>
            <a:r>
              <a:rPr lang="en-US" dirty="0"/>
              <a:t>A doctor, medical practitioner or nurse, as long as they are appropriately qualified, have undergone study training and are signed off on the Delegation Log for this task by the PI</a:t>
            </a:r>
          </a:p>
          <a:p>
            <a:pPr lvl="1"/>
            <a:r>
              <a:rPr lang="en-US" dirty="0"/>
              <a:t>Must still be overall oversight by a medically qualified doctor</a:t>
            </a:r>
            <a:endParaRPr lang="en-GB" dirty="0"/>
          </a:p>
        </p:txBody>
      </p:sp>
      <p:sp>
        <p:nvSpPr>
          <p:cNvPr id="4" name="Slide Number Placeholder 3">
            <a:extLst>
              <a:ext uri="{FF2B5EF4-FFF2-40B4-BE49-F238E27FC236}">
                <a16:creationId xmlns:a16="http://schemas.microsoft.com/office/drawing/2014/main" id="{52388D15-AF48-45C7-B96F-FA6B43842D44}"/>
              </a:ext>
            </a:extLst>
          </p:cNvPr>
          <p:cNvSpPr>
            <a:spLocks noGrp="1"/>
          </p:cNvSpPr>
          <p:nvPr>
            <p:ph type="sldNum" sz="quarter" idx="2"/>
          </p:nvPr>
        </p:nvSpPr>
        <p:spPr/>
        <p:txBody>
          <a:bodyPr/>
          <a:lstStyle/>
          <a:p>
            <a:fld id="{86CB4B4D-7CA3-9044-876B-883B54F8677D}" type="slidenum">
              <a:rPr lang="en-GB" smtClean="0"/>
              <a:t>23</a:t>
            </a:fld>
            <a:endParaRPr lang="en-GB" dirty="0"/>
          </a:p>
        </p:txBody>
      </p:sp>
    </p:spTree>
    <p:extLst>
      <p:ext uri="{BB962C8B-B14F-4D97-AF65-F5344CB8AC3E}">
        <p14:creationId xmlns:p14="http://schemas.microsoft.com/office/powerpoint/2010/main" val="4058605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D53FA-CE08-4F39-8F3B-E959537660CE}"/>
              </a:ext>
            </a:extLst>
          </p:cNvPr>
          <p:cNvSpPr>
            <a:spLocks noGrp="1"/>
          </p:cNvSpPr>
          <p:nvPr>
            <p:ph type="title"/>
          </p:nvPr>
        </p:nvSpPr>
        <p:spPr/>
        <p:txBody>
          <a:bodyPr/>
          <a:lstStyle/>
          <a:p>
            <a:r>
              <a:rPr lang="en-US" dirty="0"/>
              <a:t>Screening &amp; </a:t>
            </a:r>
            <a:r>
              <a:rPr lang="en-US" dirty="0" err="1"/>
              <a:t>randomisation</a:t>
            </a:r>
            <a:endParaRPr lang="en-GB" dirty="0"/>
          </a:p>
        </p:txBody>
      </p:sp>
      <p:sp>
        <p:nvSpPr>
          <p:cNvPr id="3" name="Content Placeholder 2">
            <a:extLst>
              <a:ext uri="{FF2B5EF4-FFF2-40B4-BE49-F238E27FC236}">
                <a16:creationId xmlns:a16="http://schemas.microsoft.com/office/drawing/2014/main" id="{B35B23DB-EECA-4953-9DAC-87E0BFD9D085}"/>
              </a:ext>
            </a:extLst>
          </p:cNvPr>
          <p:cNvSpPr>
            <a:spLocks noGrp="1"/>
          </p:cNvSpPr>
          <p:nvPr>
            <p:ph idx="1"/>
          </p:nvPr>
        </p:nvSpPr>
        <p:spPr/>
        <p:txBody>
          <a:bodyPr/>
          <a:lstStyle/>
          <a:p>
            <a:r>
              <a:rPr lang="en-GB" dirty="0"/>
              <a:t>Screen all patients admitted to ICU with:</a:t>
            </a:r>
          </a:p>
          <a:p>
            <a:pPr lvl="1"/>
            <a:r>
              <a:rPr lang="en-GB" dirty="0"/>
              <a:t>AKI – KDIGO stage 2 or 3 </a:t>
            </a:r>
          </a:p>
          <a:p>
            <a:pPr marL="457200" lvl="1" indent="0">
              <a:buNone/>
            </a:pPr>
            <a:endParaRPr lang="en-GB" dirty="0"/>
          </a:p>
          <a:p>
            <a:r>
              <a:rPr lang="en-GB" dirty="0"/>
              <a:t>Aim to embed screening within routine clinical practice</a:t>
            </a:r>
          </a:p>
          <a:p>
            <a:r>
              <a:rPr lang="en-GB" dirty="0"/>
              <a:t>Coverage for out-of-hours randomisations</a:t>
            </a:r>
          </a:p>
          <a:p>
            <a:pPr lvl="1"/>
            <a:r>
              <a:rPr lang="en-GB" dirty="0"/>
              <a:t>Clinical staff training and engagement </a:t>
            </a:r>
          </a:p>
          <a:p>
            <a:pPr lvl="1"/>
            <a:r>
              <a:rPr lang="en-GB" dirty="0"/>
              <a:t>Associate PI could help with this</a:t>
            </a:r>
          </a:p>
        </p:txBody>
      </p:sp>
      <p:sp>
        <p:nvSpPr>
          <p:cNvPr id="4" name="Slide Number Placeholder 3">
            <a:extLst>
              <a:ext uri="{FF2B5EF4-FFF2-40B4-BE49-F238E27FC236}">
                <a16:creationId xmlns:a16="http://schemas.microsoft.com/office/drawing/2014/main" id="{A76A3A06-FF85-444A-9F32-2C6EE978966F}"/>
              </a:ext>
            </a:extLst>
          </p:cNvPr>
          <p:cNvSpPr>
            <a:spLocks noGrp="1"/>
          </p:cNvSpPr>
          <p:nvPr>
            <p:ph type="sldNum" sz="quarter" idx="2"/>
          </p:nvPr>
        </p:nvSpPr>
        <p:spPr/>
        <p:txBody>
          <a:bodyPr/>
          <a:lstStyle/>
          <a:p>
            <a:fld id="{86CB4B4D-7CA3-9044-876B-883B54F8677D}" type="slidenum">
              <a:rPr lang="en-GB" smtClean="0"/>
              <a:t>24</a:t>
            </a:fld>
            <a:endParaRPr lang="en-GB" dirty="0"/>
          </a:p>
        </p:txBody>
      </p:sp>
    </p:spTree>
    <p:extLst>
      <p:ext uri="{BB962C8B-B14F-4D97-AF65-F5344CB8AC3E}">
        <p14:creationId xmlns:p14="http://schemas.microsoft.com/office/powerpoint/2010/main" val="1291205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2122D-A7EA-48D3-80E3-6493E0B861AD}"/>
              </a:ext>
            </a:extLst>
          </p:cNvPr>
          <p:cNvSpPr>
            <a:spLocks noGrp="1"/>
          </p:cNvSpPr>
          <p:nvPr>
            <p:ph type="title"/>
          </p:nvPr>
        </p:nvSpPr>
        <p:spPr/>
        <p:txBody>
          <a:bodyPr/>
          <a:lstStyle/>
          <a:p>
            <a:r>
              <a:rPr lang="en-US" dirty="0"/>
              <a:t>Screening &amp; Enrolment Log</a:t>
            </a:r>
            <a:endParaRPr lang="en-GB" dirty="0"/>
          </a:p>
        </p:txBody>
      </p:sp>
      <p:sp>
        <p:nvSpPr>
          <p:cNvPr id="3" name="Content Placeholder 2">
            <a:extLst>
              <a:ext uri="{FF2B5EF4-FFF2-40B4-BE49-F238E27FC236}">
                <a16:creationId xmlns:a16="http://schemas.microsoft.com/office/drawing/2014/main" id="{43CC4AC0-F64C-4023-8898-72F907F662BA}"/>
              </a:ext>
            </a:extLst>
          </p:cNvPr>
          <p:cNvSpPr>
            <a:spLocks noGrp="1"/>
          </p:cNvSpPr>
          <p:nvPr>
            <p:ph idx="1"/>
          </p:nvPr>
        </p:nvSpPr>
        <p:spPr/>
        <p:txBody>
          <a:bodyPr/>
          <a:lstStyle/>
          <a:p>
            <a:r>
              <a:rPr lang="en-GB" dirty="0"/>
              <a:t>Screening Log – first tab</a:t>
            </a:r>
          </a:p>
          <a:p>
            <a:pPr lvl="1"/>
            <a:r>
              <a:rPr lang="en-GB" dirty="0"/>
              <a:t>Record patients admitted to ICU with AKI – KDIGO stage 2 or 3 </a:t>
            </a:r>
          </a:p>
          <a:p>
            <a:pPr lvl="1"/>
            <a:r>
              <a:rPr lang="en-GB" dirty="0"/>
              <a:t>Each row represents a patient admission</a:t>
            </a:r>
          </a:p>
          <a:p>
            <a:pPr lvl="1"/>
            <a:r>
              <a:rPr lang="en-GB" dirty="0"/>
              <a:t>Complete Section B (Inclusion criteria)</a:t>
            </a:r>
          </a:p>
          <a:p>
            <a:pPr lvl="1"/>
            <a:r>
              <a:rPr lang="en-GB" dirty="0"/>
              <a:t>Section C (Exclusion Criteria) only needs to be completed if the </a:t>
            </a:r>
            <a:r>
              <a:rPr lang="en-GB" b="1" dirty="0"/>
              <a:t>yes</a:t>
            </a:r>
            <a:r>
              <a:rPr lang="en-GB" dirty="0"/>
              <a:t> is selected for all inclusion criteria</a:t>
            </a:r>
          </a:p>
        </p:txBody>
      </p:sp>
      <p:sp>
        <p:nvSpPr>
          <p:cNvPr id="4" name="Slide Number Placeholder 3">
            <a:extLst>
              <a:ext uri="{FF2B5EF4-FFF2-40B4-BE49-F238E27FC236}">
                <a16:creationId xmlns:a16="http://schemas.microsoft.com/office/drawing/2014/main" id="{86C0B877-B8F6-41BD-B7EC-8836F00547E1}"/>
              </a:ext>
            </a:extLst>
          </p:cNvPr>
          <p:cNvSpPr>
            <a:spLocks noGrp="1"/>
          </p:cNvSpPr>
          <p:nvPr>
            <p:ph type="sldNum" sz="quarter" idx="2"/>
          </p:nvPr>
        </p:nvSpPr>
        <p:spPr/>
        <p:txBody>
          <a:bodyPr/>
          <a:lstStyle/>
          <a:p>
            <a:fld id="{86CB4B4D-7CA3-9044-876B-883B54F8677D}" type="slidenum">
              <a:rPr lang="en-GB" smtClean="0"/>
              <a:t>25</a:t>
            </a:fld>
            <a:endParaRPr lang="en-GB" dirty="0"/>
          </a:p>
        </p:txBody>
      </p:sp>
      <p:pic>
        <p:nvPicPr>
          <p:cNvPr id="17" name="Picture 16">
            <a:extLst>
              <a:ext uri="{FF2B5EF4-FFF2-40B4-BE49-F238E27FC236}">
                <a16:creationId xmlns:a16="http://schemas.microsoft.com/office/drawing/2014/main" id="{7BF12DEC-7C48-2264-C62F-227A482EB393}"/>
              </a:ext>
            </a:extLst>
          </p:cNvPr>
          <p:cNvPicPr>
            <a:picLocks noChangeAspect="1"/>
          </p:cNvPicPr>
          <p:nvPr/>
        </p:nvPicPr>
        <p:blipFill rotWithShape="1">
          <a:blip r:embed="rId2"/>
          <a:srcRect t="31392"/>
          <a:stretch/>
        </p:blipFill>
        <p:spPr>
          <a:xfrm>
            <a:off x="434107" y="3861048"/>
            <a:ext cx="11441012" cy="1772147"/>
          </a:xfrm>
          <a:prstGeom prst="rect">
            <a:avLst/>
          </a:prstGeom>
        </p:spPr>
      </p:pic>
    </p:spTree>
    <p:extLst>
      <p:ext uri="{BB962C8B-B14F-4D97-AF65-F5344CB8AC3E}">
        <p14:creationId xmlns:p14="http://schemas.microsoft.com/office/powerpoint/2010/main" val="3307701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411F39-2FF3-9E48-DFDA-A6073C690076}"/>
              </a:ext>
            </a:extLst>
          </p:cNvPr>
          <p:cNvSpPr>
            <a:spLocks noGrp="1"/>
          </p:cNvSpPr>
          <p:nvPr>
            <p:ph idx="1"/>
          </p:nvPr>
        </p:nvSpPr>
        <p:spPr/>
        <p:txBody>
          <a:bodyPr/>
          <a:lstStyle/>
          <a:p>
            <a:r>
              <a:rPr lang="en-US" dirty="0"/>
              <a:t>Section D is additional information </a:t>
            </a:r>
          </a:p>
          <a:p>
            <a:r>
              <a:rPr lang="en-US" dirty="0"/>
              <a:t>Complete Screening Outcome and section F if Eligible but not randomised</a:t>
            </a:r>
            <a:endParaRPr lang="en-GB" dirty="0"/>
          </a:p>
        </p:txBody>
      </p:sp>
      <p:sp>
        <p:nvSpPr>
          <p:cNvPr id="4" name="Slide Number Placeholder 3">
            <a:extLst>
              <a:ext uri="{FF2B5EF4-FFF2-40B4-BE49-F238E27FC236}">
                <a16:creationId xmlns:a16="http://schemas.microsoft.com/office/drawing/2014/main" id="{6F3B885C-03BF-8973-3C60-4B292741C731}"/>
              </a:ext>
            </a:extLst>
          </p:cNvPr>
          <p:cNvSpPr>
            <a:spLocks noGrp="1"/>
          </p:cNvSpPr>
          <p:nvPr>
            <p:ph type="sldNum" sz="quarter" idx="2"/>
          </p:nvPr>
        </p:nvSpPr>
        <p:spPr/>
        <p:txBody>
          <a:bodyPr/>
          <a:lstStyle/>
          <a:p>
            <a:fld id="{86CB4B4D-7CA3-9044-876B-883B54F8677D}" type="slidenum">
              <a:rPr lang="en-GB" smtClean="0"/>
              <a:t>26</a:t>
            </a:fld>
            <a:endParaRPr lang="en-GB" dirty="0"/>
          </a:p>
        </p:txBody>
      </p:sp>
      <p:grpSp>
        <p:nvGrpSpPr>
          <p:cNvPr id="9" name="Group 8">
            <a:extLst>
              <a:ext uri="{FF2B5EF4-FFF2-40B4-BE49-F238E27FC236}">
                <a16:creationId xmlns:a16="http://schemas.microsoft.com/office/drawing/2014/main" id="{7802AC6A-4A94-5D96-9646-BA2CE63EC176}"/>
              </a:ext>
            </a:extLst>
          </p:cNvPr>
          <p:cNvGrpSpPr/>
          <p:nvPr/>
        </p:nvGrpSpPr>
        <p:grpSpPr>
          <a:xfrm>
            <a:off x="1343471" y="2276871"/>
            <a:ext cx="10573175" cy="4392215"/>
            <a:chOff x="335360" y="2374457"/>
            <a:chExt cx="11641294" cy="4210532"/>
          </a:xfrm>
        </p:grpSpPr>
        <p:pic>
          <p:nvPicPr>
            <p:cNvPr id="8" name="Picture 7">
              <a:extLst>
                <a:ext uri="{FF2B5EF4-FFF2-40B4-BE49-F238E27FC236}">
                  <a16:creationId xmlns:a16="http://schemas.microsoft.com/office/drawing/2014/main" id="{8459D915-E0CA-48F2-B1C5-815D9460899E}"/>
                </a:ext>
              </a:extLst>
            </p:cNvPr>
            <p:cNvPicPr>
              <a:picLocks noChangeAspect="1"/>
            </p:cNvPicPr>
            <p:nvPr/>
          </p:nvPicPr>
          <p:blipFill rotWithShape="1">
            <a:blip r:embed="rId2"/>
            <a:srcRect l="54085" t="62682" r="22121" b="23750"/>
            <a:stretch/>
          </p:blipFill>
          <p:spPr>
            <a:xfrm>
              <a:off x="7657664" y="5199651"/>
              <a:ext cx="4318990" cy="1385338"/>
            </a:xfrm>
            <a:prstGeom prst="rect">
              <a:avLst/>
            </a:prstGeom>
          </p:spPr>
        </p:pic>
        <p:pic>
          <p:nvPicPr>
            <p:cNvPr id="7" name="Picture 6">
              <a:extLst>
                <a:ext uri="{FF2B5EF4-FFF2-40B4-BE49-F238E27FC236}">
                  <a16:creationId xmlns:a16="http://schemas.microsoft.com/office/drawing/2014/main" id="{0ADA4133-C60C-595F-13D7-111AC40F7F11}"/>
                </a:ext>
              </a:extLst>
            </p:cNvPr>
            <p:cNvPicPr>
              <a:picLocks noChangeAspect="1"/>
            </p:cNvPicPr>
            <p:nvPr/>
          </p:nvPicPr>
          <p:blipFill rotWithShape="1">
            <a:blip r:embed="rId3"/>
            <a:srcRect l="14479"/>
            <a:stretch/>
          </p:blipFill>
          <p:spPr>
            <a:xfrm>
              <a:off x="335360" y="2374457"/>
              <a:ext cx="11560249" cy="2059980"/>
            </a:xfrm>
            <a:prstGeom prst="rect">
              <a:avLst/>
            </a:prstGeom>
          </p:spPr>
        </p:pic>
        <p:cxnSp>
          <p:nvCxnSpPr>
            <p:cNvPr id="13" name="Straight Arrow Connector 12">
              <a:extLst>
                <a:ext uri="{FF2B5EF4-FFF2-40B4-BE49-F238E27FC236}">
                  <a16:creationId xmlns:a16="http://schemas.microsoft.com/office/drawing/2014/main" id="{F25BD5F6-D4DB-4633-AB5F-54AD87742769}"/>
                </a:ext>
              </a:extLst>
            </p:cNvPr>
            <p:cNvCxnSpPr>
              <a:cxnSpLocks/>
            </p:cNvCxnSpPr>
            <p:nvPr/>
          </p:nvCxnSpPr>
          <p:spPr>
            <a:xfrm>
              <a:off x="6312024" y="3501008"/>
              <a:ext cx="0" cy="1646514"/>
            </a:xfrm>
            <a:prstGeom prst="straightConnector1">
              <a:avLst/>
            </a:prstGeom>
            <a:noFill/>
            <a:ln w="28575" cap="flat">
              <a:solidFill>
                <a:srgbClr val="00B0F0"/>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4" name="Straight Arrow Connector 13">
              <a:extLst>
                <a:ext uri="{FF2B5EF4-FFF2-40B4-BE49-F238E27FC236}">
                  <a16:creationId xmlns:a16="http://schemas.microsoft.com/office/drawing/2014/main" id="{1650AB43-BF90-4DE3-B89E-FBDF782607B7}"/>
                </a:ext>
              </a:extLst>
            </p:cNvPr>
            <p:cNvCxnSpPr>
              <a:cxnSpLocks/>
            </p:cNvCxnSpPr>
            <p:nvPr/>
          </p:nvCxnSpPr>
          <p:spPr>
            <a:xfrm>
              <a:off x="9264352" y="3501008"/>
              <a:ext cx="0" cy="1698643"/>
            </a:xfrm>
            <a:prstGeom prst="straightConnector1">
              <a:avLst/>
            </a:prstGeom>
            <a:noFill/>
            <a:ln w="28575" cap="flat">
              <a:solidFill>
                <a:srgbClr val="00B0F0"/>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6" name="Picture 5">
              <a:extLst>
                <a:ext uri="{FF2B5EF4-FFF2-40B4-BE49-F238E27FC236}">
                  <a16:creationId xmlns:a16="http://schemas.microsoft.com/office/drawing/2014/main" id="{449BDC28-33AE-196B-D6A6-F1B7D244D099}"/>
                </a:ext>
              </a:extLst>
            </p:cNvPr>
            <p:cNvPicPr>
              <a:picLocks noChangeAspect="1"/>
            </p:cNvPicPr>
            <p:nvPr/>
          </p:nvPicPr>
          <p:blipFill>
            <a:blip r:embed="rId4">
              <a:duotone>
                <a:prstClr val="black"/>
                <a:schemeClr val="bg1">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2876201" y="5145617"/>
              <a:ext cx="4430567" cy="1439372"/>
            </a:xfrm>
            <a:prstGeom prst="rect">
              <a:avLst/>
            </a:prstGeom>
          </p:spPr>
        </p:pic>
      </p:grpSp>
      <p:sp>
        <p:nvSpPr>
          <p:cNvPr id="5" name="Title 1">
            <a:extLst>
              <a:ext uri="{FF2B5EF4-FFF2-40B4-BE49-F238E27FC236}">
                <a16:creationId xmlns:a16="http://schemas.microsoft.com/office/drawing/2014/main" id="{D2DBCF63-44AB-486A-E10A-64E8F5DE217D}"/>
              </a:ext>
            </a:extLst>
          </p:cNvPr>
          <p:cNvSpPr>
            <a:spLocks noGrp="1"/>
          </p:cNvSpPr>
          <p:nvPr>
            <p:ph type="title"/>
          </p:nvPr>
        </p:nvSpPr>
        <p:spPr>
          <a:xfrm>
            <a:off x="1487488" y="188913"/>
            <a:ext cx="10272712" cy="633412"/>
          </a:xfrm>
        </p:spPr>
        <p:txBody>
          <a:bodyPr/>
          <a:lstStyle/>
          <a:p>
            <a:r>
              <a:rPr lang="en-US" dirty="0"/>
              <a:t>Screening &amp; Enrolment Log</a:t>
            </a:r>
            <a:endParaRPr lang="en-GB" dirty="0"/>
          </a:p>
        </p:txBody>
      </p:sp>
    </p:spTree>
    <p:extLst>
      <p:ext uri="{BB962C8B-B14F-4D97-AF65-F5344CB8AC3E}">
        <p14:creationId xmlns:p14="http://schemas.microsoft.com/office/powerpoint/2010/main" val="296848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2122D-A7EA-48D3-80E3-6493E0B861AD}"/>
              </a:ext>
            </a:extLst>
          </p:cNvPr>
          <p:cNvSpPr>
            <a:spLocks noGrp="1"/>
          </p:cNvSpPr>
          <p:nvPr>
            <p:ph type="title"/>
          </p:nvPr>
        </p:nvSpPr>
        <p:spPr/>
        <p:txBody>
          <a:bodyPr/>
          <a:lstStyle/>
          <a:p>
            <a:r>
              <a:rPr lang="en-US" dirty="0"/>
              <a:t>Screening &amp; Enrolment Log</a:t>
            </a:r>
            <a:endParaRPr lang="en-GB" dirty="0"/>
          </a:p>
        </p:txBody>
      </p:sp>
      <p:sp>
        <p:nvSpPr>
          <p:cNvPr id="3" name="Content Placeholder 2">
            <a:extLst>
              <a:ext uri="{FF2B5EF4-FFF2-40B4-BE49-F238E27FC236}">
                <a16:creationId xmlns:a16="http://schemas.microsoft.com/office/drawing/2014/main" id="{43CC4AC0-F64C-4023-8898-72F907F662BA}"/>
              </a:ext>
            </a:extLst>
          </p:cNvPr>
          <p:cNvSpPr>
            <a:spLocks noGrp="1"/>
          </p:cNvSpPr>
          <p:nvPr>
            <p:ph idx="1"/>
          </p:nvPr>
        </p:nvSpPr>
        <p:spPr/>
        <p:txBody>
          <a:bodyPr/>
          <a:lstStyle/>
          <a:p>
            <a:r>
              <a:rPr lang="en-GB" dirty="0"/>
              <a:t>Enrolment Log – second tab</a:t>
            </a:r>
          </a:p>
          <a:p>
            <a:pPr lvl="1"/>
            <a:r>
              <a:rPr lang="en-US" dirty="0"/>
              <a:t>Helps keep track of actions required for each </a:t>
            </a:r>
            <a:r>
              <a:rPr lang="en-US" dirty="0" err="1"/>
              <a:t>randomised</a:t>
            </a:r>
            <a:r>
              <a:rPr lang="en-US" dirty="0"/>
              <a:t> patient</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sz="1000" dirty="0"/>
          </a:p>
          <a:p>
            <a:r>
              <a:rPr lang="en-GB" dirty="0"/>
              <a:t>Submit excel file fortnightly to ICNARC CTU</a:t>
            </a:r>
          </a:p>
          <a:p>
            <a:pPr lvl="1"/>
            <a:r>
              <a:rPr lang="en-GB" dirty="0"/>
              <a:t>email to </a:t>
            </a:r>
            <a:r>
              <a:rPr lang="en-GB" dirty="0">
                <a:hlinkClick r:id="rId2"/>
              </a:rPr>
              <a:t>mosaicc@icnarc.org</a:t>
            </a:r>
            <a:r>
              <a:rPr lang="en-GB" dirty="0"/>
              <a:t> </a:t>
            </a:r>
          </a:p>
          <a:p>
            <a:pPr marL="0" indent="0">
              <a:buNone/>
            </a:pPr>
            <a:endParaRPr lang="en-GB" dirty="0"/>
          </a:p>
        </p:txBody>
      </p:sp>
      <p:sp>
        <p:nvSpPr>
          <p:cNvPr id="4" name="Slide Number Placeholder 3">
            <a:extLst>
              <a:ext uri="{FF2B5EF4-FFF2-40B4-BE49-F238E27FC236}">
                <a16:creationId xmlns:a16="http://schemas.microsoft.com/office/drawing/2014/main" id="{86C0B877-B8F6-41BD-B7EC-8836F00547E1}"/>
              </a:ext>
            </a:extLst>
          </p:cNvPr>
          <p:cNvSpPr>
            <a:spLocks noGrp="1"/>
          </p:cNvSpPr>
          <p:nvPr>
            <p:ph type="sldNum" sz="quarter" idx="2"/>
          </p:nvPr>
        </p:nvSpPr>
        <p:spPr/>
        <p:txBody>
          <a:bodyPr/>
          <a:lstStyle/>
          <a:p>
            <a:fld id="{86CB4B4D-7CA3-9044-876B-883B54F8677D}" type="slidenum">
              <a:rPr lang="en-GB" smtClean="0"/>
              <a:t>27</a:t>
            </a:fld>
            <a:endParaRPr lang="en-GB" dirty="0"/>
          </a:p>
        </p:txBody>
      </p:sp>
      <p:sp>
        <p:nvSpPr>
          <p:cNvPr id="6" name="TextBox 5">
            <a:extLst>
              <a:ext uri="{FF2B5EF4-FFF2-40B4-BE49-F238E27FC236}">
                <a16:creationId xmlns:a16="http://schemas.microsoft.com/office/drawing/2014/main" id="{D0DD87ED-E915-4261-8216-D57E7ADB979B}"/>
              </a:ext>
            </a:extLst>
          </p:cNvPr>
          <p:cNvSpPr txBox="1"/>
          <p:nvPr/>
        </p:nvSpPr>
        <p:spPr>
          <a:xfrm>
            <a:off x="7680176" y="4948734"/>
            <a:ext cx="4826308"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000" b="1" dirty="0">
                <a:solidFill>
                  <a:srgbClr val="FF0000"/>
                </a:solidFill>
              </a:rPr>
              <a:t>Do not submit </a:t>
            </a:r>
            <a:br>
              <a:rPr lang="en-GB" sz="2000" b="1" dirty="0">
                <a:solidFill>
                  <a:srgbClr val="FF0000"/>
                </a:solidFill>
              </a:rPr>
            </a:br>
            <a:r>
              <a:rPr lang="en-GB" sz="2000" b="1" dirty="0">
                <a:solidFill>
                  <a:srgbClr val="FF0000"/>
                </a:solidFill>
              </a:rPr>
              <a:t>any identifiable information</a:t>
            </a:r>
          </a:p>
        </p:txBody>
      </p:sp>
      <p:pic>
        <p:nvPicPr>
          <p:cNvPr id="12" name="Picture 11">
            <a:extLst>
              <a:ext uri="{FF2B5EF4-FFF2-40B4-BE49-F238E27FC236}">
                <a16:creationId xmlns:a16="http://schemas.microsoft.com/office/drawing/2014/main" id="{C5E09803-50B0-45B3-B072-5BF74F39FAF1}"/>
              </a:ext>
            </a:extLst>
          </p:cNvPr>
          <p:cNvPicPr>
            <a:picLocks noChangeAspect="1"/>
          </p:cNvPicPr>
          <p:nvPr/>
        </p:nvPicPr>
        <p:blipFill rotWithShape="1">
          <a:blip r:embed="rId3"/>
          <a:srcRect l="1569" t="40550" r="16546" b="23928"/>
          <a:stretch/>
        </p:blipFill>
        <p:spPr>
          <a:xfrm>
            <a:off x="1271464" y="1909266"/>
            <a:ext cx="9983346" cy="2436078"/>
          </a:xfrm>
          <a:prstGeom prst="rect">
            <a:avLst/>
          </a:prstGeom>
        </p:spPr>
      </p:pic>
    </p:spTree>
    <p:extLst>
      <p:ext uri="{BB962C8B-B14F-4D97-AF65-F5344CB8AC3E}">
        <p14:creationId xmlns:p14="http://schemas.microsoft.com/office/powerpoint/2010/main" val="1657145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3EB7-E540-4B1B-B8AC-5E4C671B1F4C}"/>
              </a:ext>
            </a:extLst>
          </p:cNvPr>
          <p:cNvSpPr>
            <a:spLocks noGrp="1"/>
          </p:cNvSpPr>
          <p:nvPr>
            <p:ph type="title"/>
          </p:nvPr>
        </p:nvSpPr>
        <p:spPr/>
        <p:txBody>
          <a:bodyPr/>
          <a:lstStyle/>
          <a:p>
            <a:r>
              <a:rPr lang="en-US" dirty="0"/>
              <a:t>Co-enrolment</a:t>
            </a:r>
            <a:endParaRPr lang="en-GB" dirty="0"/>
          </a:p>
        </p:txBody>
      </p:sp>
      <p:sp>
        <p:nvSpPr>
          <p:cNvPr id="3" name="Content Placeholder 2">
            <a:extLst>
              <a:ext uri="{FF2B5EF4-FFF2-40B4-BE49-F238E27FC236}">
                <a16:creationId xmlns:a16="http://schemas.microsoft.com/office/drawing/2014/main" id="{9E38966D-9CE4-47B8-B086-34560AB9BB2A}"/>
              </a:ext>
            </a:extLst>
          </p:cNvPr>
          <p:cNvSpPr>
            <a:spLocks noGrp="1"/>
          </p:cNvSpPr>
          <p:nvPr>
            <p:ph idx="1"/>
          </p:nvPr>
        </p:nvSpPr>
        <p:spPr>
          <a:xfrm>
            <a:off x="1487487" y="836612"/>
            <a:ext cx="9965139" cy="5400699"/>
          </a:xfrm>
        </p:spPr>
        <p:txBody>
          <a:bodyPr/>
          <a:lstStyle/>
          <a:p>
            <a:r>
              <a:rPr lang="en-GB" dirty="0"/>
              <a:t>Observational studies (including those collecting samples)</a:t>
            </a:r>
          </a:p>
          <a:p>
            <a:pPr lvl="1"/>
            <a:r>
              <a:rPr lang="en-GB" dirty="0"/>
              <a:t>Permitted without prior agreement</a:t>
            </a:r>
            <a:endParaRPr lang="en-GB" sz="800" dirty="0"/>
          </a:p>
          <a:p>
            <a:r>
              <a:rPr lang="en-GB" dirty="0"/>
              <a:t>Interventional studies</a:t>
            </a:r>
          </a:p>
          <a:p>
            <a:pPr lvl="1"/>
            <a:r>
              <a:rPr lang="en-GB" dirty="0"/>
              <a:t>Decided case-by-case by TMG</a:t>
            </a:r>
          </a:p>
          <a:p>
            <a:pPr lvl="1"/>
            <a:r>
              <a:rPr lang="en-GB" dirty="0"/>
              <a:t>Co-enrolment acceptable with:</a:t>
            </a:r>
          </a:p>
          <a:p>
            <a:pPr lvl="4"/>
            <a:r>
              <a:rPr lang="en-GB" dirty="0"/>
              <a:t>ABBRUPT</a:t>
            </a:r>
          </a:p>
          <a:p>
            <a:pPr lvl="4"/>
            <a:r>
              <a:rPr lang="en-GB" dirty="0"/>
              <a:t>ADAPT-SEPSIS</a:t>
            </a:r>
          </a:p>
          <a:p>
            <a:pPr lvl="4"/>
            <a:r>
              <a:rPr lang="en-GB" dirty="0"/>
              <a:t>A-STOP</a:t>
            </a:r>
          </a:p>
          <a:p>
            <a:pPr lvl="4"/>
            <a:r>
              <a:rPr lang="en-GB" dirty="0"/>
              <a:t>ABC POST ICU</a:t>
            </a:r>
          </a:p>
          <a:p>
            <a:pPr lvl="4"/>
            <a:r>
              <a:rPr lang="en-GB" dirty="0"/>
              <a:t>BLING III</a:t>
            </a:r>
          </a:p>
          <a:p>
            <a:pPr lvl="4"/>
            <a:r>
              <a:rPr lang="en-GB" dirty="0"/>
              <a:t>EMERALD</a:t>
            </a:r>
          </a:p>
          <a:p>
            <a:pPr lvl="4"/>
            <a:r>
              <a:rPr lang="en-GB" dirty="0"/>
              <a:t>MARCH</a:t>
            </a:r>
          </a:p>
          <a:p>
            <a:pPr lvl="4"/>
            <a:r>
              <a:rPr lang="en-GB" dirty="0"/>
              <a:t>GENOMICC</a:t>
            </a:r>
          </a:p>
          <a:p>
            <a:pPr lvl="4"/>
            <a:r>
              <a:rPr lang="en-GB" dirty="0"/>
              <a:t>HARMONICS</a:t>
            </a:r>
          </a:p>
          <a:p>
            <a:pPr marL="914400" lvl="2" indent="0">
              <a:buNone/>
            </a:pPr>
            <a:endParaRPr lang="en-GB" dirty="0"/>
          </a:p>
          <a:p>
            <a:endParaRPr lang="en-GB" dirty="0"/>
          </a:p>
        </p:txBody>
      </p:sp>
      <p:sp>
        <p:nvSpPr>
          <p:cNvPr id="4" name="Slide Number Placeholder 3">
            <a:extLst>
              <a:ext uri="{FF2B5EF4-FFF2-40B4-BE49-F238E27FC236}">
                <a16:creationId xmlns:a16="http://schemas.microsoft.com/office/drawing/2014/main" id="{2FED991B-3504-48DA-A084-D18E38470B62}"/>
              </a:ext>
            </a:extLst>
          </p:cNvPr>
          <p:cNvSpPr>
            <a:spLocks noGrp="1"/>
          </p:cNvSpPr>
          <p:nvPr>
            <p:ph type="sldNum" sz="quarter" idx="2"/>
          </p:nvPr>
        </p:nvSpPr>
        <p:spPr/>
        <p:txBody>
          <a:bodyPr/>
          <a:lstStyle/>
          <a:p>
            <a:fld id="{86CB4B4D-7CA3-9044-876B-883B54F8677D}" type="slidenum">
              <a:rPr lang="en-GB" smtClean="0"/>
              <a:t>28</a:t>
            </a:fld>
            <a:endParaRPr lang="en-GB" dirty="0"/>
          </a:p>
        </p:txBody>
      </p:sp>
      <p:sp>
        <p:nvSpPr>
          <p:cNvPr id="5" name="TextBox 4">
            <a:extLst>
              <a:ext uri="{FF2B5EF4-FFF2-40B4-BE49-F238E27FC236}">
                <a16:creationId xmlns:a16="http://schemas.microsoft.com/office/drawing/2014/main" id="{7B796A2F-56EC-544F-BAE1-12D4CEE528F2}"/>
              </a:ext>
            </a:extLst>
          </p:cNvPr>
          <p:cNvSpPr txBox="1"/>
          <p:nvPr/>
        </p:nvSpPr>
        <p:spPr>
          <a:xfrm>
            <a:off x="6096000" y="3212976"/>
            <a:ext cx="2448272" cy="1728192"/>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BDD9B9B7-92EE-76B0-2853-2F74CEC3AACC}"/>
              </a:ext>
            </a:extLst>
          </p:cNvPr>
          <p:cNvSpPr txBox="1"/>
          <p:nvPr/>
        </p:nvSpPr>
        <p:spPr>
          <a:xfrm>
            <a:off x="4131461" y="3186993"/>
            <a:ext cx="3359696" cy="2640723"/>
          </a:xfrm>
          <a:prstGeom prst="rect">
            <a:avLst/>
          </a:prstGeom>
          <a:noFill/>
        </p:spPr>
        <p:txBody>
          <a:bodyPr wrap="square" rtlCol="0">
            <a:spAutoFit/>
          </a:bodyPr>
          <a:lstStyle/>
          <a:p>
            <a:pPr marL="2057400" lvl="4" indent="-228600">
              <a:spcBef>
                <a:spcPct val="20000"/>
              </a:spcBef>
              <a:buClr>
                <a:srgbClr val="00B0F0"/>
              </a:buClr>
              <a:buFont typeface="Arial" charset="0"/>
              <a:buChar char="»"/>
            </a:pPr>
            <a:r>
              <a:rPr lang="en-US" dirty="0">
                <a:solidFill>
                  <a:srgbClr val="757477"/>
                </a:solidFill>
                <a:latin typeface="+mn-lt"/>
              </a:rPr>
              <a:t>IRehab</a:t>
            </a:r>
          </a:p>
          <a:p>
            <a:pPr marL="2057400" lvl="4" indent="-228600">
              <a:spcBef>
                <a:spcPct val="20000"/>
              </a:spcBef>
              <a:buClr>
                <a:srgbClr val="00B0F0"/>
              </a:buClr>
              <a:buFont typeface="Arial" charset="0"/>
              <a:buChar char="»"/>
            </a:pPr>
            <a:r>
              <a:rPr lang="en-US" dirty="0">
                <a:solidFill>
                  <a:srgbClr val="757477"/>
                </a:solidFill>
                <a:latin typeface="+mn-lt"/>
              </a:rPr>
              <a:t>PRONTO</a:t>
            </a:r>
          </a:p>
          <a:p>
            <a:pPr marL="2057400" lvl="4" indent="-228600">
              <a:spcBef>
                <a:spcPct val="20000"/>
              </a:spcBef>
              <a:buClr>
                <a:srgbClr val="00B0F0"/>
              </a:buClr>
              <a:buFont typeface="Arial" charset="0"/>
              <a:buChar char="»"/>
            </a:pPr>
            <a:r>
              <a:rPr lang="en-US" dirty="0">
                <a:solidFill>
                  <a:srgbClr val="757477"/>
                </a:solidFill>
                <a:latin typeface="+mn-lt"/>
              </a:rPr>
              <a:t>RECOVERY</a:t>
            </a:r>
          </a:p>
          <a:p>
            <a:pPr marL="2057400" lvl="4" indent="-228600">
              <a:spcBef>
                <a:spcPct val="20000"/>
              </a:spcBef>
              <a:buClr>
                <a:srgbClr val="00B0F0"/>
              </a:buClr>
              <a:buFont typeface="Arial" charset="0"/>
              <a:buChar char="»"/>
            </a:pPr>
            <a:r>
              <a:rPr lang="en-US" dirty="0">
                <a:solidFill>
                  <a:srgbClr val="757477"/>
                </a:solidFill>
                <a:latin typeface="+mn-lt"/>
              </a:rPr>
              <a:t>SHORTER </a:t>
            </a:r>
          </a:p>
          <a:p>
            <a:pPr marL="2057400" lvl="4" indent="-228600">
              <a:spcBef>
                <a:spcPct val="20000"/>
              </a:spcBef>
              <a:buClr>
                <a:srgbClr val="00B0F0"/>
              </a:buClr>
              <a:buFont typeface="Arial" charset="0"/>
              <a:buChar char="»"/>
            </a:pPr>
            <a:r>
              <a:rPr lang="en-US" dirty="0">
                <a:solidFill>
                  <a:srgbClr val="757477"/>
                </a:solidFill>
                <a:latin typeface="+mn-lt"/>
              </a:rPr>
              <a:t>T4P</a:t>
            </a:r>
          </a:p>
          <a:p>
            <a:pPr marL="2057400" lvl="4" indent="-228600">
              <a:spcBef>
                <a:spcPct val="20000"/>
              </a:spcBef>
              <a:buClr>
                <a:srgbClr val="00B0F0"/>
              </a:buClr>
              <a:buFont typeface="Arial" charset="0"/>
              <a:buChar char="»"/>
            </a:pPr>
            <a:r>
              <a:rPr lang="en-US" dirty="0">
                <a:solidFill>
                  <a:srgbClr val="757477"/>
                </a:solidFill>
                <a:latin typeface="+mn-lt"/>
              </a:rPr>
              <a:t>UK-ROX</a:t>
            </a:r>
          </a:p>
          <a:p>
            <a:pPr marL="2057400" lvl="4" indent="-228600">
              <a:spcBef>
                <a:spcPct val="20000"/>
              </a:spcBef>
              <a:buClr>
                <a:srgbClr val="00B0F0"/>
              </a:buClr>
              <a:buFont typeface="Arial" charset="0"/>
              <a:buChar char="»"/>
            </a:pPr>
            <a:r>
              <a:rPr lang="en-US" dirty="0">
                <a:solidFill>
                  <a:srgbClr val="757477"/>
                </a:solidFill>
                <a:latin typeface="+mn-lt"/>
              </a:rPr>
              <a:t>VITDALIZE</a:t>
            </a:r>
            <a:endParaRPr lang="en-GB" dirty="0">
              <a:solidFill>
                <a:srgbClr val="757477"/>
              </a:solidFill>
              <a:latin typeface="+mn-lt"/>
            </a:endParaRPr>
          </a:p>
          <a:p>
            <a:endParaRPr lang="en-GB" dirty="0"/>
          </a:p>
        </p:txBody>
      </p:sp>
    </p:spTree>
    <p:extLst>
      <p:ext uri="{BB962C8B-B14F-4D97-AF65-F5344CB8AC3E}">
        <p14:creationId xmlns:p14="http://schemas.microsoft.com/office/powerpoint/2010/main" val="3261609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2600-53F7-40C0-8EC6-73ECB6B9588D}"/>
              </a:ext>
            </a:extLst>
          </p:cNvPr>
          <p:cNvSpPr>
            <a:spLocks noGrp="1"/>
          </p:cNvSpPr>
          <p:nvPr>
            <p:ph type="title"/>
          </p:nvPr>
        </p:nvSpPr>
        <p:spPr/>
        <p:txBody>
          <a:bodyPr/>
          <a:lstStyle/>
          <a:p>
            <a:r>
              <a:rPr lang="en-US" dirty="0"/>
              <a:t>Patient flow diagram</a:t>
            </a:r>
            <a:endParaRPr lang="en-GB" dirty="0"/>
          </a:p>
        </p:txBody>
      </p:sp>
      <p:sp>
        <p:nvSpPr>
          <p:cNvPr id="4" name="Slide Number Placeholder 3">
            <a:extLst>
              <a:ext uri="{FF2B5EF4-FFF2-40B4-BE49-F238E27FC236}">
                <a16:creationId xmlns:a16="http://schemas.microsoft.com/office/drawing/2014/main" id="{BABF35AA-2173-434A-B9DB-64426A5EECDF}"/>
              </a:ext>
            </a:extLst>
          </p:cNvPr>
          <p:cNvSpPr>
            <a:spLocks noGrp="1"/>
          </p:cNvSpPr>
          <p:nvPr>
            <p:ph type="sldNum" sz="quarter" idx="4294967295"/>
          </p:nvPr>
        </p:nvSpPr>
        <p:spPr>
          <a:xfrm>
            <a:off x="11424592" y="6142038"/>
            <a:ext cx="285750" cy="276225"/>
          </a:xfrm>
        </p:spPr>
        <p:txBody>
          <a:bodyPr/>
          <a:lstStyle/>
          <a:p>
            <a:fld id="{86CB4B4D-7CA3-9044-876B-883B54F8677D}" type="slidenum">
              <a:rPr lang="en-GB" smtClean="0"/>
              <a:t>29</a:t>
            </a:fld>
            <a:endParaRPr lang="en-GB" dirty="0"/>
          </a:p>
        </p:txBody>
      </p:sp>
      <p:sp>
        <p:nvSpPr>
          <p:cNvPr id="48" name="AutoShape 11">
            <a:extLst>
              <a:ext uri="{FF2B5EF4-FFF2-40B4-BE49-F238E27FC236}">
                <a16:creationId xmlns:a16="http://schemas.microsoft.com/office/drawing/2014/main" id="{02AFBA71-3A58-4228-97F7-B87262B36C52}"/>
              </a:ext>
            </a:extLst>
          </p:cNvPr>
          <p:cNvSpPr/>
          <p:nvPr/>
        </p:nvSpPr>
        <p:spPr>
          <a:xfrm>
            <a:off x="5750553" y="1551661"/>
            <a:ext cx="0" cy="21260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grpSp>
        <p:nvGrpSpPr>
          <p:cNvPr id="36" name="AutoShape 5">
            <a:extLst>
              <a:ext uri="{FF2B5EF4-FFF2-40B4-BE49-F238E27FC236}">
                <a16:creationId xmlns:a16="http://schemas.microsoft.com/office/drawing/2014/main" id="{32E4FC8F-A6AD-46C8-880C-182EE1907DEC}"/>
              </a:ext>
            </a:extLst>
          </p:cNvPr>
          <p:cNvGrpSpPr/>
          <p:nvPr/>
        </p:nvGrpSpPr>
        <p:grpSpPr>
          <a:xfrm>
            <a:off x="4072557" y="1788107"/>
            <a:ext cx="3355991" cy="498926"/>
            <a:chOff x="-1" y="-1"/>
            <a:chExt cx="3355988" cy="498924"/>
          </a:xfrm>
          <a:solidFill>
            <a:srgbClr val="00B0F0"/>
          </a:solidFill>
        </p:grpSpPr>
        <p:sp>
          <p:nvSpPr>
            <p:cNvPr id="37" name="Rectangle">
              <a:extLst>
                <a:ext uri="{FF2B5EF4-FFF2-40B4-BE49-F238E27FC236}">
                  <a16:creationId xmlns:a16="http://schemas.microsoft.com/office/drawing/2014/main" id="{E01A676E-7710-4E68-A14F-E6FC041E6F58}"/>
                </a:ext>
              </a:extLst>
            </p:cNvPr>
            <p:cNvSpPr/>
            <p:nvPr/>
          </p:nvSpPr>
          <p:spPr>
            <a:xfrm>
              <a:off x="-1" y="-1"/>
              <a:ext cx="3355988" cy="498924"/>
            </a:xfrm>
            <a:prstGeom prst="rect">
              <a:avLst/>
            </a:prstGeom>
            <a:grp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3000">
                  <a:solidFill>
                    <a:srgbClr val="757477"/>
                  </a:solidFill>
                </a:defRPr>
              </a:pPr>
              <a:endParaRPr sz="3000" dirty="0"/>
            </a:p>
          </p:txBody>
        </p:sp>
        <p:sp>
          <p:nvSpPr>
            <p:cNvPr id="38" name="Randomising">
              <a:extLst>
                <a:ext uri="{FF2B5EF4-FFF2-40B4-BE49-F238E27FC236}">
                  <a16:creationId xmlns:a16="http://schemas.microsoft.com/office/drawing/2014/main" id="{77ABBF52-039D-49C6-92D5-C589EB47D920}"/>
                </a:ext>
              </a:extLst>
            </p:cNvPr>
            <p:cNvSpPr txBox="1"/>
            <p:nvPr/>
          </p:nvSpPr>
          <p:spPr>
            <a:xfrm>
              <a:off x="705293" y="49408"/>
              <a:ext cx="1945401" cy="400106"/>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b="1" dirty="0" err="1">
                  <a:solidFill>
                    <a:schemeClr val="bg1"/>
                  </a:solidFill>
                </a:rPr>
                <a:t>Randomis</a:t>
              </a:r>
              <a:r>
                <a:rPr lang="en-GB" b="1" dirty="0" err="1">
                  <a:solidFill>
                    <a:schemeClr val="bg1"/>
                  </a:solidFill>
                </a:rPr>
                <a:t>ation</a:t>
              </a:r>
              <a:endParaRPr b="1" dirty="0">
                <a:solidFill>
                  <a:schemeClr val="bg1"/>
                </a:solidFill>
              </a:endParaRPr>
            </a:p>
          </p:txBody>
        </p:sp>
      </p:grpSp>
      <p:grpSp>
        <p:nvGrpSpPr>
          <p:cNvPr id="39" name="AutoShape 6">
            <a:extLst>
              <a:ext uri="{FF2B5EF4-FFF2-40B4-BE49-F238E27FC236}">
                <a16:creationId xmlns:a16="http://schemas.microsoft.com/office/drawing/2014/main" id="{C4BA3FCB-5F91-47EC-B3E7-7D0791C3132B}"/>
              </a:ext>
            </a:extLst>
          </p:cNvPr>
          <p:cNvGrpSpPr/>
          <p:nvPr/>
        </p:nvGrpSpPr>
        <p:grpSpPr>
          <a:xfrm>
            <a:off x="1703512" y="2727257"/>
            <a:ext cx="2880324" cy="830926"/>
            <a:chOff x="-1" y="0"/>
            <a:chExt cx="2880322" cy="830924"/>
          </a:xfrm>
        </p:grpSpPr>
        <p:sp>
          <p:nvSpPr>
            <p:cNvPr id="40" name="Rectangle">
              <a:extLst>
                <a:ext uri="{FF2B5EF4-FFF2-40B4-BE49-F238E27FC236}">
                  <a16:creationId xmlns:a16="http://schemas.microsoft.com/office/drawing/2014/main" id="{423871ED-1CC8-4348-99AC-8E8C2E036214}"/>
                </a:ext>
              </a:extLst>
            </p:cNvPr>
            <p:cNvSpPr/>
            <p:nvPr/>
          </p:nvSpPr>
          <p:spPr>
            <a:xfrm>
              <a:off x="-1" y="0"/>
              <a:ext cx="2880322"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41" name="MAP target  60-65mmHg">
              <a:extLst>
                <a:ext uri="{FF2B5EF4-FFF2-40B4-BE49-F238E27FC236}">
                  <a16:creationId xmlns:a16="http://schemas.microsoft.com/office/drawing/2014/main" id="{505364CC-1262-44DC-AF1A-0DDCA074B0B6}"/>
                </a:ext>
              </a:extLst>
            </p:cNvPr>
            <p:cNvSpPr txBox="1"/>
            <p:nvPr/>
          </p:nvSpPr>
          <p:spPr>
            <a:xfrm>
              <a:off x="34153" y="70763"/>
              <a:ext cx="2630141" cy="7078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2000"/>
              </a:pPr>
              <a:r>
                <a:rPr lang="en-GB" sz="2000" dirty="0"/>
                <a:t>IV sodium bicarbonate, 8.4% w/v</a:t>
              </a:r>
              <a:endParaRPr sz="2000" dirty="0"/>
            </a:p>
          </p:txBody>
        </p:sp>
      </p:grpSp>
      <p:grpSp>
        <p:nvGrpSpPr>
          <p:cNvPr id="42" name="AutoShape 7">
            <a:extLst>
              <a:ext uri="{FF2B5EF4-FFF2-40B4-BE49-F238E27FC236}">
                <a16:creationId xmlns:a16="http://schemas.microsoft.com/office/drawing/2014/main" id="{63EB180E-4790-4E95-9A74-1B643AEBAC42}"/>
              </a:ext>
            </a:extLst>
          </p:cNvPr>
          <p:cNvGrpSpPr/>
          <p:nvPr/>
        </p:nvGrpSpPr>
        <p:grpSpPr>
          <a:xfrm>
            <a:off x="6888090" y="2727257"/>
            <a:ext cx="2952331" cy="830926"/>
            <a:chOff x="0" y="0"/>
            <a:chExt cx="2952328" cy="830924"/>
          </a:xfrm>
        </p:grpSpPr>
        <p:sp>
          <p:nvSpPr>
            <p:cNvPr id="43" name="Rectangle">
              <a:extLst>
                <a:ext uri="{FF2B5EF4-FFF2-40B4-BE49-F238E27FC236}">
                  <a16:creationId xmlns:a16="http://schemas.microsoft.com/office/drawing/2014/main" id="{D2131649-FDF0-4597-887C-38B4C1465E67}"/>
                </a:ext>
              </a:extLst>
            </p:cNvPr>
            <p:cNvSpPr/>
            <p:nvPr/>
          </p:nvSpPr>
          <p:spPr>
            <a:xfrm>
              <a:off x="0" y="0"/>
              <a:ext cx="2952328"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44" name="Usual care">
              <a:extLst>
                <a:ext uri="{FF2B5EF4-FFF2-40B4-BE49-F238E27FC236}">
                  <a16:creationId xmlns:a16="http://schemas.microsoft.com/office/drawing/2014/main" id="{F160E87B-16D7-4BE9-B843-588532A07E66}"/>
                </a:ext>
              </a:extLst>
            </p:cNvPr>
            <p:cNvSpPr txBox="1"/>
            <p:nvPr/>
          </p:nvSpPr>
          <p:spPr>
            <a:xfrm>
              <a:off x="0" y="215408"/>
              <a:ext cx="2952328"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000"/>
              </a:lvl1pPr>
            </a:lstStyle>
            <a:p>
              <a:r>
                <a:rPr lang="en-US" dirty="0"/>
                <a:t>No sodium bicarbonate</a:t>
              </a:r>
              <a:endParaRPr dirty="0"/>
            </a:p>
          </p:txBody>
        </p:sp>
      </p:grpSp>
      <p:grpSp>
        <p:nvGrpSpPr>
          <p:cNvPr id="33" name="AutoShape 3">
            <a:extLst>
              <a:ext uri="{FF2B5EF4-FFF2-40B4-BE49-F238E27FC236}">
                <a16:creationId xmlns:a16="http://schemas.microsoft.com/office/drawing/2014/main" id="{802A32A8-A809-4790-9373-C00A2A692E4D}"/>
              </a:ext>
            </a:extLst>
          </p:cNvPr>
          <p:cNvGrpSpPr/>
          <p:nvPr/>
        </p:nvGrpSpPr>
        <p:grpSpPr>
          <a:xfrm>
            <a:off x="4072557" y="1052736"/>
            <a:ext cx="3355991" cy="498926"/>
            <a:chOff x="-1" y="-1"/>
            <a:chExt cx="3355988" cy="498924"/>
          </a:xfrm>
        </p:grpSpPr>
        <p:sp>
          <p:nvSpPr>
            <p:cNvPr id="34" name="Rectangle">
              <a:extLst>
                <a:ext uri="{FF2B5EF4-FFF2-40B4-BE49-F238E27FC236}">
                  <a16:creationId xmlns:a16="http://schemas.microsoft.com/office/drawing/2014/main" id="{54C044B8-2C45-447B-908E-F52814C5F157}"/>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35" name="Screening for eligibility">
              <a:extLst>
                <a:ext uri="{FF2B5EF4-FFF2-40B4-BE49-F238E27FC236}">
                  <a16:creationId xmlns:a16="http://schemas.microsoft.com/office/drawing/2014/main" id="{1F92FF50-3F71-4060-ADC6-5ECEF52D148D}"/>
                </a:ext>
              </a:extLst>
            </p:cNvPr>
            <p:cNvSpPr txBox="1"/>
            <p:nvPr/>
          </p:nvSpPr>
          <p:spPr>
            <a:xfrm>
              <a:off x="1077183" y="49408"/>
              <a:ext cx="1201608" cy="400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a:t>Screen</a:t>
              </a:r>
              <a:r>
                <a:rPr lang="en-GB" dirty="0" err="1"/>
                <a:t>ing</a:t>
              </a:r>
              <a:endParaRPr dirty="0"/>
            </a:p>
          </p:txBody>
        </p:sp>
      </p:grpSp>
      <p:grpSp>
        <p:nvGrpSpPr>
          <p:cNvPr id="45" name="AutoShape 8">
            <a:extLst>
              <a:ext uri="{FF2B5EF4-FFF2-40B4-BE49-F238E27FC236}">
                <a16:creationId xmlns:a16="http://schemas.microsoft.com/office/drawing/2014/main" id="{77507D18-7B13-4EA8-9EE6-58C3E541EDBE}"/>
              </a:ext>
            </a:extLst>
          </p:cNvPr>
          <p:cNvGrpSpPr/>
          <p:nvPr/>
        </p:nvGrpSpPr>
        <p:grpSpPr>
          <a:xfrm>
            <a:off x="3350358" y="5090315"/>
            <a:ext cx="4784815" cy="498925"/>
            <a:chOff x="-1" y="-1"/>
            <a:chExt cx="4784813" cy="498924"/>
          </a:xfrm>
        </p:grpSpPr>
        <p:sp>
          <p:nvSpPr>
            <p:cNvPr id="46" name="Rectangle">
              <a:extLst>
                <a:ext uri="{FF2B5EF4-FFF2-40B4-BE49-F238E27FC236}">
                  <a16:creationId xmlns:a16="http://schemas.microsoft.com/office/drawing/2014/main" id="{FC908B54-0CFF-4F4C-8A2F-8FBAA4C535C2}"/>
                </a:ext>
              </a:extLst>
            </p:cNvPr>
            <p:cNvSpPr/>
            <p:nvPr/>
          </p:nvSpPr>
          <p:spPr>
            <a:xfrm>
              <a:off x="-1" y="-1"/>
              <a:ext cx="4784813"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dirty="0"/>
            </a:p>
          </p:txBody>
        </p:sp>
        <p:sp>
          <p:nvSpPr>
            <p:cNvPr id="47" name="Follow-up for outcomes">
              <a:extLst>
                <a:ext uri="{FF2B5EF4-FFF2-40B4-BE49-F238E27FC236}">
                  <a16:creationId xmlns:a16="http://schemas.microsoft.com/office/drawing/2014/main" id="{091A5944-7F17-479F-A26E-7EEF2C9A79AD}"/>
                </a:ext>
              </a:extLst>
            </p:cNvPr>
            <p:cNvSpPr txBox="1"/>
            <p:nvPr/>
          </p:nvSpPr>
          <p:spPr>
            <a:xfrm>
              <a:off x="1781980" y="49407"/>
              <a:ext cx="1220844"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a:t>Follow-up</a:t>
              </a:r>
            </a:p>
          </p:txBody>
        </p:sp>
      </p:grpSp>
      <p:sp>
        <p:nvSpPr>
          <p:cNvPr id="49" name="AutoShape 12">
            <a:extLst>
              <a:ext uri="{FF2B5EF4-FFF2-40B4-BE49-F238E27FC236}">
                <a16:creationId xmlns:a16="http://schemas.microsoft.com/office/drawing/2014/main" id="{01B7FFFD-5EF1-4A76-BB1B-4F07B6A02655}"/>
              </a:ext>
            </a:extLst>
          </p:cNvPr>
          <p:cNvSpPr/>
          <p:nvPr/>
        </p:nvSpPr>
        <p:spPr>
          <a:xfrm flipH="1">
            <a:off x="3350359" y="2310876"/>
            <a:ext cx="2382674" cy="38336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0" name="AutoShape 13">
            <a:extLst>
              <a:ext uri="{FF2B5EF4-FFF2-40B4-BE49-F238E27FC236}">
                <a16:creationId xmlns:a16="http://schemas.microsoft.com/office/drawing/2014/main" id="{52B7289A-48B3-4236-9655-8F6D4F3BF911}"/>
              </a:ext>
            </a:extLst>
          </p:cNvPr>
          <p:cNvSpPr/>
          <p:nvPr/>
        </p:nvSpPr>
        <p:spPr>
          <a:xfrm>
            <a:off x="5690208" y="2310876"/>
            <a:ext cx="2472219" cy="38336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1" name="AutoShape 14">
            <a:extLst>
              <a:ext uri="{FF2B5EF4-FFF2-40B4-BE49-F238E27FC236}">
                <a16:creationId xmlns:a16="http://schemas.microsoft.com/office/drawing/2014/main" id="{04BA5FFB-0BFB-4EA7-8B65-C5320F39A34F}"/>
              </a:ext>
            </a:extLst>
          </p:cNvPr>
          <p:cNvSpPr/>
          <p:nvPr/>
        </p:nvSpPr>
        <p:spPr>
          <a:xfrm>
            <a:off x="3350360" y="3560016"/>
            <a:ext cx="2384619" cy="383363"/>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2" name="AutoShape 15">
            <a:extLst>
              <a:ext uri="{FF2B5EF4-FFF2-40B4-BE49-F238E27FC236}">
                <a16:creationId xmlns:a16="http://schemas.microsoft.com/office/drawing/2014/main" id="{09A48FD8-55F9-4317-A45C-674DC04602A4}"/>
              </a:ext>
            </a:extLst>
          </p:cNvPr>
          <p:cNvSpPr/>
          <p:nvPr/>
        </p:nvSpPr>
        <p:spPr>
          <a:xfrm flipH="1">
            <a:off x="5750553" y="3560016"/>
            <a:ext cx="2384621" cy="383363"/>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grpSp>
        <p:nvGrpSpPr>
          <p:cNvPr id="53" name="AutoShape 8">
            <a:extLst>
              <a:ext uri="{FF2B5EF4-FFF2-40B4-BE49-F238E27FC236}">
                <a16:creationId xmlns:a16="http://schemas.microsoft.com/office/drawing/2014/main" id="{F237BEC6-BA45-473F-B214-70693FC99E6D}"/>
              </a:ext>
            </a:extLst>
          </p:cNvPr>
          <p:cNvGrpSpPr/>
          <p:nvPr/>
        </p:nvGrpSpPr>
        <p:grpSpPr>
          <a:xfrm>
            <a:off x="4072557" y="3965389"/>
            <a:ext cx="3355991" cy="498925"/>
            <a:chOff x="-1" y="-1"/>
            <a:chExt cx="3355988" cy="498924"/>
          </a:xfrm>
        </p:grpSpPr>
        <p:sp>
          <p:nvSpPr>
            <p:cNvPr id="54" name="Rectangle">
              <a:extLst>
                <a:ext uri="{FF2B5EF4-FFF2-40B4-BE49-F238E27FC236}">
                  <a16:creationId xmlns:a16="http://schemas.microsoft.com/office/drawing/2014/main" id="{1D812532-DF3C-40F0-85FC-E2D6BC235362}"/>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3000">
                  <a:solidFill>
                    <a:srgbClr val="757477"/>
                  </a:solidFill>
                </a:defRPr>
              </a:pPr>
              <a:endParaRPr sz="3000" dirty="0"/>
            </a:p>
          </p:txBody>
        </p:sp>
        <p:sp>
          <p:nvSpPr>
            <p:cNvPr id="55" name="Consenting">
              <a:extLst>
                <a:ext uri="{FF2B5EF4-FFF2-40B4-BE49-F238E27FC236}">
                  <a16:creationId xmlns:a16="http://schemas.microsoft.com/office/drawing/2014/main" id="{B9C68B30-7F4C-4EB9-8AE1-0521C51A9728}"/>
                </a:ext>
              </a:extLst>
            </p:cNvPr>
            <p:cNvSpPr txBox="1"/>
            <p:nvPr/>
          </p:nvSpPr>
          <p:spPr>
            <a:xfrm>
              <a:off x="1174170" y="49407"/>
              <a:ext cx="1007645"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a:t>Consent</a:t>
              </a:r>
            </a:p>
          </p:txBody>
        </p:sp>
      </p:grpSp>
      <p:sp>
        <p:nvSpPr>
          <p:cNvPr id="56" name="AutoShape 16">
            <a:extLst>
              <a:ext uri="{FF2B5EF4-FFF2-40B4-BE49-F238E27FC236}">
                <a16:creationId xmlns:a16="http://schemas.microsoft.com/office/drawing/2014/main" id="{D9094D1D-1BA7-4380-BF3E-2DE9BED15B0E}"/>
              </a:ext>
            </a:extLst>
          </p:cNvPr>
          <p:cNvSpPr/>
          <p:nvPr/>
        </p:nvSpPr>
        <p:spPr>
          <a:xfrm flipH="1">
            <a:off x="5733033" y="4478985"/>
            <a:ext cx="0" cy="606199"/>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7" name="Rectangle">
            <a:extLst>
              <a:ext uri="{FF2B5EF4-FFF2-40B4-BE49-F238E27FC236}">
                <a16:creationId xmlns:a16="http://schemas.microsoft.com/office/drawing/2014/main" id="{F236D6C8-2406-4253-B68B-EDF5E86768AA}"/>
              </a:ext>
            </a:extLst>
          </p:cNvPr>
          <p:cNvSpPr/>
          <p:nvPr/>
        </p:nvSpPr>
        <p:spPr>
          <a:xfrm rot="16200000">
            <a:off x="9504550" y="3403765"/>
            <a:ext cx="3721165" cy="550966"/>
          </a:xfrm>
          <a:prstGeom prst="rect">
            <a:avLst/>
          </a:prstGeom>
          <a:noFill/>
          <a:ln w="28575" cap="flat">
            <a:solidFill>
              <a:srgbClr val="00B0F0"/>
            </a:solidFill>
            <a:prstDash val="solid"/>
            <a:miter lim="800000"/>
          </a:ln>
          <a:effectLst/>
        </p:spPr>
        <p:txBody>
          <a:bodyPr wrap="square" lIns="45719" tIns="45719" rIns="45719" bIns="45719" numCol="1" anchor="ctr">
            <a:noAutofit/>
          </a:bodyPr>
          <a:lstStyle/>
          <a:p>
            <a:pPr algn="ctr">
              <a:defRPr sz="2000"/>
            </a:pPr>
            <a:r>
              <a:rPr lang="en-GB" sz="2000" dirty="0"/>
              <a:t>Data collection</a:t>
            </a:r>
            <a:endParaRPr sz="2000" dirty="0"/>
          </a:p>
        </p:txBody>
      </p:sp>
      <p:sp>
        <p:nvSpPr>
          <p:cNvPr id="58" name="Rectangle">
            <a:extLst>
              <a:ext uri="{FF2B5EF4-FFF2-40B4-BE49-F238E27FC236}">
                <a16:creationId xmlns:a16="http://schemas.microsoft.com/office/drawing/2014/main" id="{2E52609E-74E8-4145-85F8-693F400E3E9E}"/>
              </a:ext>
            </a:extLst>
          </p:cNvPr>
          <p:cNvSpPr/>
          <p:nvPr/>
        </p:nvSpPr>
        <p:spPr>
          <a:xfrm rot="16200000">
            <a:off x="9099105" y="3112943"/>
            <a:ext cx="3105487" cy="550966"/>
          </a:xfrm>
          <a:prstGeom prst="rect">
            <a:avLst/>
          </a:prstGeom>
          <a:noFill/>
          <a:ln w="28575" cap="flat">
            <a:solidFill>
              <a:srgbClr val="00B0F0"/>
            </a:solidFill>
            <a:prstDash val="solid"/>
            <a:miter lim="800000"/>
          </a:ln>
          <a:effectLst/>
        </p:spPr>
        <p:txBody>
          <a:bodyPr wrap="square" lIns="45719" tIns="45719" rIns="45719" bIns="45719" numCol="1" anchor="ctr">
            <a:noAutofit/>
          </a:bodyPr>
          <a:lstStyle/>
          <a:p>
            <a:pPr algn="ctr">
              <a:defRPr sz="2000"/>
            </a:pPr>
            <a:r>
              <a:rPr lang="en-GB" sz="2000" dirty="0"/>
              <a:t>Safety monitoring</a:t>
            </a:r>
            <a:endParaRPr sz="2000" dirty="0"/>
          </a:p>
        </p:txBody>
      </p:sp>
    </p:spTree>
    <p:extLst>
      <p:ext uri="{BB962C8B-B14F-4D97-AF65-F5344CB8AC3E}">
        <p14:creationId xmlns:p14="http://schemas.microsoft.com/office/powerpoint/2010/main" val="2348596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Agenda</a:t>
            </a:r>
          </a:p>
        </p:txBody>
      </p:sp>
      <p:sp>
        <p:nvSpPr>
          <p:cNvPr id="5123" name="Rectangle 3"/>
          <p:cNvSpPr>
            <a:spLocks noGrp="1" noChangeArrowheads="1"/>
          </p:cNvSpPr>
          <p:nvPr>
            <p:ph type="body" idx="1"/>
          </p:nvPr>
        </p:nvSpPr>
        <p:spPr/>
        <p:txBody>
          <a:bodyPr/>
          <a:lstStyle/>
          <a:p>
            <a:r>
              <a:rPr lang="en-US" altLang="en-US" b="1" dirty="0"/>
              <a:t>Background and trial design</a:t>
            </a:r>
          </a:p>
          <a:p>
            <a:r>
              <a:rPr lang="en-US" altLang="en-US" dirty="0"/>
              <a:t>Governance</a:t>
            </a:r>
          </a:p>
          <a:p>
            <a:r>
              <a:rPr lang="en-US" altLang="en-US" dirty="0"/>
              <a:t>Patient flow</a:t>
            </a:r>
          </a:p>
          <a:p>
            <a:r>
              <a:rPr lang="en-US" altLang="en-US" dirty="0"/>
              <a:t>Support/resources</a:t>
            </a:r>
          </a:p>
          <a:p>
            <a:pPr lvl="3">
              <a:buClr>
                <a:schemeClr val="accent1">
                  <a:lumMod val="50000"/>
                </a:schemeClr>
              </a:buClr>
            </a:pPr>
            <a:endParaRPr lang="en-US" altLang="en-US" dirty="0"/>
          </a:p>
        </p:txBody>
      </p:sp>
      <p:sp>
        <p:nvSpPr>
          <p:cNvPr id="3" name="Slide Number Placeholder 2">
            <a:extLst>
              <a:ext uri="{FF2B5EF4-FFF2-40B4-BE49-F238E27FC236}">
                <a16:creationId xmlns:a16="http://schemas.microsoft.com/office/drawing/2014/main" id="{15DC322A-263D-4FE8-8BC3-A9F2D1BA6A6A}"/>
              </a:ext>
            </a:extLst>
          </p:cNvPr>
          <p:cNvSpPr>
            <a:spLocks noGrp="1"/>
          </p:cNvSpPr>
          <p:nvPr>
            <p:ph type="sldNum" sz="quarter" idx="2"/>
          </p:nvPr>
        </p:nvSpPr>
        <p:spPr/>
        <p:txBody>
          <a:bodyPr/>
          <a:lstStyle/>
          <a:p>
            <a:fld id="{86CB4B4D-7CA3-9044-876B-883B54F8677D}" type="slidenum">
              <a:rPr lang="en-GB" smtClean="0"/>
              <a:t>3</a:t>
            </a:fld>
            <a:endParaRPr lang="en-GB" dirty="0"/>
          </a:p>
        </p:txBody>
      </p:sp>
    </p:spTree>
    <p:extLst>
      <p:ext uri="{BB962C8B-B14F-4D97-AF65-F5344CB8AC3E}">
        <p14:creationId xmlns:p14="http://schemas.microsoft.com/office/powerpoint/2010/main" val="752840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0EDA7-3363-4F91-AFC3-8DCEAC6A2678}"/>
              </a:ext>
            </a:extLst>
          </p:cNvPr>
          <p:cNvSpPr>
            <a:spLocks noGrp="1"/>
          </p:cNvSpPr>
          <p:nvPr>
            <p:ph type="title"/>
          </p:nvPr>
        </p:nvSpPr>
        <p:spPr/>
        <p:txBody>
          <a:bodyPr/>
          <a:lstStyle/>
          <a:p>
            <a:r>
              <a:rPr lang="en-US" dirty="0" err="1"/>
              <a:t>Randomisation</a:t>
            </a:r>
            <a:endParaRPr lang="en-GB" dirty="0"/>
          </a:p>
        </p:txBody>
      </p:sp>
      <p:sp>
        <p:nvSpPr>
          <p:cNvPr id="3" name="Content Placeholder 2">
            <a:extLst>
              <a:ext uri="{FF2B5EF4-FFF2-40B4-BE49-F238E27FC236}">
                <a16:creationId xmlns:a16="http://schemas.microsoft.com/office/drawing/2014/main" id="{5CBDF93D-8E8F-48B5-85E1-0597051CB79A}"/>
              </a:ext>
            </a:extLst>
          </p:cNvPr>
          <p:cNvSpPr>
            <a:spLocks noGrp="1"/>
          </p:cNvSpPr>
          <p:nvPr>
            <p:ph idx="1"/>
          </p:nvPr>
        </p:nvSpPr>
        <p:spPr/>
        <p:txBody>
          <a:bodyPr/>
          <a:lstStyle/>
          <a:p>
            <a:r>
              <a:rPr lang="en-GB" dirty="0"/>
              <a:t>Dedicated 24/7 web randomisation service</a:t>
            </a:r>
          </a:p>
          <a:p>
            <a:pPr lvl="1"/>
            <a:r>
              <a:rPr lang="en-GB" dirty="0"/>
              <a:t>Can use generic/group or individual email addresses</a:t>
            </a:r>
          </a:p>
          <a:p>
            <a:pPr lvl="1"/>
            <a:r>
              <a:rPr lang="en-GB" dirty="0"/>
              <a:t>Auto-generated randomisation notification emails</a:t>
            </a:r>
          </a:p>
          <a:p>
            <a:pPr lvl="1"/>
            <a:r>
              <a:rPr lang="en-GB" dirty="0"/>
              <a:t>Email </a:t>
            </a:r>
            <a:r>
              <a:rPr lang="en-GB" dirty="0">
                <a:hlinkClick r:id="rId2"/>
              </a:rPr>
              <a:t>mosaicc@icnarc.org</a:t>
            </a:r>
            <a:r>
              <a:rPr lang="en-GB" dirty="0"/>
              <a:t> to request an account and add recipients</a:t>
            </a:r>
          </a:p>
          <a:p>
            <a:pPr lvl="1"/>
            <a:endParaRPr lang="en-GB" dirty="0"/>
          </a:p>
          <a:p>
            <a:r>
              <a:rPr lang="en-GB" dirty="0"/>
              <a:t>Signed off on Training and Delegation Logs</a:t>
            </a:r>
          </a:p>
          <a:p>
            <a:pPr lvl="1"/>
            <a:r>
              <a:rPr lang="en-GB" dirty="0"/>
              <a:t>GCP training </a:t>
            </a:r>
            <a:r>
              <a:rPr lang="en-GB" u="sng" dirty="0"/>
              <a:t>not</a:t>
            </a:r>
            <a:r>
              <a:rPr lang="en-GB" dirty="0"/>
              <a:t> required</a:t>
            </a:r>
          </a:p>
          <a:p>
            <a:endParaRPr lang="en-US" dirty="0"/>
          </a:p>
          <a:p>
            <a:r>
              <a:rPr lang="en-US" dirty="0" err="1"/>
              <a:t>Randomisation</a:t>
            </a:r>
            <a:r>
              <a:rPr lang="en-US" dirty="0"/>
              <a:t> Form</a:t>
            </a:r>
          </a:p>
          <a:p>
            <a:pPr lvl="1"/>
            <a:r>
              <a:rPr lang="en-US" dirty="0"/>
              <a:t>A hard copy must be completed and signed off for each patient at the point of </a:t>
            </a:r>
            <a:r>
              <a:rPr lang="en-US" dirty="0" err="1"/>
              <a:t>randomisation</a:t>
            </a:r>
            <a:endParaRPr lang="en-US" dirty="0"/>
          </a:p>
          <a:p>
            <a:endParaRPr lang="en-GB" dirty="0"/>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AC36CB77-396D-4A30-BFBF-F31FC30F7B5C}"/>
              </a:ext>
            </a:extLst>
          </p:cNvPr>
          <p:cNvSpPr>
            <a:spLocks noGrp="1"/>
          </p:cNvSpPr>
          <p:nvPr>
            <p:ph type="sldNum" sz="quarter" idx="2"/>
          </p:nvPr>
        </p:nvSpPr>
        <p:spPr/>
        <p:txBody>
          <a:bodyPr/>
          <a:lstStyle/>
          <a:p>
            <a:fld id="{86CB4B4D-7CA3-9044-876B-883B54F8677D}" type="slidenum">
              <a:rPr lang="en-GB" smtClean="0"/>
              <a:t>30</a:t>
            </a:fld>
            <a:endParaRPr lang="en-GB" dirty="0"/>
          </a:p>
        </p:txBody>
      </p:sp>
    </p:spTree>
    <p:extLst>
      <p:ext uri="{BB962C8B-B14F-4D97-AF65-F5344CB8AC3E}">
        <p14:creationId xmlns:p14="http://schemas.microsoft.com/office/powerpoint/2010/main" val="2485948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2869C6-E82F-A8FF-5740-A53B6C0923AE}"/>
              </a:ext>
            </a:extLst>
          </p:cNvPr>
          <p:cNvPicPr>
            <a:picLocks noChangeAspect="1"/>
          </p:cNvPicPr>
          <p:nvPr/>
        </p:nvPicPr>
        <p:blipFill>
          <a:blip r:embed="rId2"/>
          <a:stretch>
            <a:fillRect/>
          </a:stretch>
        </p:blipFill>
        <p:spPr>
          <a:xfrm>
            <a:off x="1487488" y="104190"/>
            <a:ext cx="4307860" cy="6031004"/>
          </a:xfrm>
          <a:prstGeom prst="rect">
            <a:avLst/>
          </a:prstGeom>
        </p:spPr>
      </p:pic>
      <p:pic>
        <p:nvPicPr>
          <p:cNvPr id="5" name="Picture 4">
            <a:extLst>
              <a:ext uri="{FF2B5EF4-FFF2-40B4-BE49-F238E27FC236}">
                <a16:creationId xmlns:a16="http://schemas.microsoft.com/office/drawing/2014/main" id="{9FEDC510-4A99-46B7-7556-5FB75E3CF610}"/>
              </a:ext>
            </a:extLst>
          </p:cNvPr>
          <p:cNvPicPr>
            <a:picLocks noChangeAspect="1"/>
          </p:cNvPicPr>
          <p:nvPr/>
        </p:nvPicPr>
        <p:blipFill>
          <a:blip r:embed="rId3"/>
          <a:stretch>
            <a:fillRect/>
          </a:stretch>
        </p:blipFill>
        <p:spPr>
          <a:xfrm>
            <a:off x="6168008" y="256867"/>
            <a:ext cx="4176464" cy="5975555"/>
          </a:xfrm>
          <a:prstGeom prst="rect">
            <a:avLst/>
          </a:prstGeom>
        </p:spPr>
      </p:pic>
    </p:spTree>
    <p:extLst>
      <p:ext uri="{BB962C8B-B14F-4D97-AF65-F5344CB8AC3E}">
        <p14:creationId xmlns:p14="http://schemas.microsoft.com/office/powerpoint/2010/main" val="1633314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1D54-2C82-41AF-ABA1-C839469BEAE3}"/>
              </a:ext>
            </a:extLst>
          </p:cNvPr>
          <p:cNvSpPr>
            <a:spLocks noGrp="1"/>
          </p:cNvSpPr>
          <p:nvPr>
            <p:ph type="title"/>
          </p:nvPr>
        </p:nvSpPr>
        <p:spPr/>
        <p:txBody>
          <a:bodyPr/>
          <a:lstStyle/>
          <a:p>
            <a:r>
              <a:rPr lang="en-US" dirty="0" err="1"/>
              <a:t>Randomisation</a:t>
            </a:r>
            <a:endParaRPr lang="en-GB" dirty="0"/>
          </a:p>
        </p:txBody>
      </p:sp>
      <p:sp>
        <p:nvSpPr>
          <p:cNvPr id="3" name="Content Placeholder 2">
            <a:extLst>
              <a:ext uri="{FF2B5EF4-FFF2-40B4-BE49-F238E27FC236}">
                <a16:creationId xmlns:a16="http://schemas.microsoft.com/office/drawing/2014/main" id="{1C1D0CCF-583E-41EC-8A52-EFCC552A3B85}"/>
              </a:ext>
            </a:extLst>
          </p:cNvPr>
          <p:cNvSpPr>
            <a:spLocks noGrp="1"/>
          </p:cNvSpPr>
          <p:nvPr>
            <p:ph idx="1"/>
          </p:nvPr>
        </p:nvSpPr>
        <p:spPr/>
        <p:txBody>
          <a:bodyPr/>
          <a:lstStyle/>
          <a:p>
            <a:r>
              <a:rPr lang="en-US" dirty="0"/>
              <a:t>Errors</a:t>
            </a:r>
          </a:p>
          <a:p>
            <a:pPr lvl="1"/>
            <a:r>
              <a:rPr lang="en-GB" dirty="0"/>
              <a:t>Once randomised, patient is in trial and included in the analysis (unless a duplicate)</a:t>
            </a:r>
          </a:p>
          <a:p>
            <a:pPr lvl="2"/>
            <a:r>
              <a:rPr lang="en-US" sz="2200" dirty="0"/>
              <a:t>Patient should continue with the </a:t>
            </a:r>
            <a:r>
              <a:rPr lang="en-US" sz="2200" dirty="0" err="1"/>
              <a:t>randomised</a:t>
            </a:r>
            <a:r>
              <a:rPr lang="en-US" sz="2200" dirty="0"/>
              <a:t> treatment (unless deemed clinically inappropriate)</a:t>
            </a:r>
            <a:endParaRPr lang="en-GB" sz="2200" dirty="0"/>
          </a:p>
          <a:p>
            <a:pPr lvl="2"/>
            <a:r>
              <a:rPr lang="en-GB" sz="2200" dirty="0"/>
              <a:t>Consent and data collection must be carried out per protocol</a:t>
            </a:r>
          </a:p>
          <a:p>
            <a:pPr marL="914400" lvl="2" indent="0">
              <a:buNone/>
            </a:pPr>
            <a:endParaRPr lang="en-GB" dirty="0"/>
          </a:p>
          <a:p>
            <a:pPr lvl="1"/>
            <a:r>
              <a:rPr lang="en-GB" dirty="0"/>
              <a:t>If patient accidentally randomised twice, use </a:t>
            </a:r>
            <a:r>
              <a:rPr lang="en-GB" b="1" dirty="0"/>
              <a:t>first</a:t>
            </a:r>
            <a:r>
              <a:rPr lang="en-GB" dirty="0"/>
              <a:t> randomisation</a:t>
            </a:r>
          </a:p>
          <a:p>
            <a:pPr lvl="2"/>
            <a:r>
              <a:rPr lang="en-GB" sz="2200" dirty="0"/>
              <a:t>Check email notification if unsure of the status of a randomisation </a:t>
            </a:r>
            <a:br>
              <a:rPr lang="en-GB" sz="2200" dirty="0"/>
            </a:br>
            <a:r>
              <a:rPr lang="en-GB" sz="2200" dirty="0"/>
              <a:t>(or contact local team/ICNARC CTU)</a:t>
            </a:r>
          </a:p>
          <a:p>
            <a:pPr lvl="2"/>
            <a:r>
              <a:rPr lang="en-GB" sz="2200" u="sng" dirty="0"/>
              <a:t>D</a:t>
            </a:r>
            <a:r>
              <a:rPr lang="en-US" sz="2200" u="sng" dirty="0"/>
              <a:t>o not</a:t>
            </a:r>
            <a:r>
              <a:rPr lang="en-US" sz="2200" dirty="0"/>
              <a:t> re-use the second </a:t>
            </a:r>
            <a:r>
              <a:rPr lang="en-US" sz="2200" dirty="0" err="1"/>
              <a:t>randomisation</a:t>
            </a:r>
            <a:r>
              <a:rPr lang="en-US" sz="2200" dirty="0"/>
              <a:t> details</a:t>
            </a:r>
          </a:p>
          <a:p>
            <a:pPr lvl="1"/>
            <a:endParaRPr lang="en-GB" dirty="0">
              <a:highlight>
                <a:srgbClr val="FFFF00"/>
              </a:highlight>
            </a:endParaRPr>
          </a:p>
        </p:txBody>
      </p:sp>
      <p:sp>
        <p:nvSpPr>
          <p:cNvPr id="4" name="Slide Number Placeholder 3">
            <a:extLst>
              <a:ext uri="{FF2B5EF4-FFF2-40B4-BE49-F238E27FC236}">
                <a16:creationId xmlns:a16="http://schemas.microsoft.com/office/drawing/2014/main" id="{86710E77-F92C-4906-A94A-D1AAD66D3DCE}"/>
              </a:ext>
            </a:extLst>
          </p:cNvPr>
          <p:cNvSpPr>
            <a:spLocks noGrp="1"/>
          </p:cNvSpPr>
          <p:nvPr>
            <p:ph type="sldNum" sz="quarter" idx="2"/>
          </p:nvPr>
        </p:nvSpPr>
        <p:spPr/>
        <p:txBody>
          <a:bodyPr/>
          <a:lstStyle/>
          <a:p>
            <a:fld id="{86CB4B4D-7CA3-9044-876B-883B54F8677D}" type="slidenum">
              <a:rPr lang="en-GB" smtClean="0"/>
              <a:t>32</a:t>
            </a:fld>
            <a:endParaRPr lang="en-GB" dirty="0"/>
          </a:p>
        </p:txBody>
      </p:sp>
    </p:spTree>
    <p:extLst>
      <p:ext uri="{BB962C8B-B14F-4D97-AF65-F5344CB8AC3E}">
        <p14:creationId xmlns:p14="http://schemas.microsoft.com/office/powerpoint/2010/main" val="4042147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E2BD1-A64E-4D63-A131-9CE2C2816DFC}"/>
              </a:ext>
            </a:extLst>
          </p:cNvPr>
          <p:cNvSpPr>
            <a:spLocks noGrp="1"/>
          </p:cNvSpPr>
          <p:nvPr>
            <p:ph type="title"/>
          </p:nvPr>
        </p:nvSpPr>
        <p:spPr/>
        <p:txBody>
          <a:bodyPr/>
          <a:lstStyle/>
          <a:p>
            <a:r>
              <a:rPr lang="en-US" dirty="0"/>
              <a:t>FAQs</a:t>
            </a:r>
            <a:endParaRPr lang="en-GB" dirty="0"/>
          </a:p>
        </p:txBody>
      </p:sp>
      <p:sp>
        <p:nvSpPr>
          <p:cNvPr id="3" name="Content Placeholder 2">
            <a:extLst>
              <a:ext uri="{FF2B5EF4-FFF2-40B4-BE49-F238E27FC236}">
                <a16:creationId xmlns:a16="http://schemas.microsoft.com/office/drawing/2014/main" id="{5C81716D-EEEB-4AB6-A60A-30BD41E5DACB}"/>
              </a:ext>
            </a:extLst>
          </p:cNvPr>
          <p:cNvSpPr>
            <a:spLocks noGrp="1"/>
          </p:cNvSpPr>
          <p:nvPr>
            <p:ph idx="1"/>
          </p:nvPr>
        </p:nvSpPr>
        <p:spPr/>
        <p:txBody>
          <a:bodyPr/>
          <a:lstStyle/>
          <a:p>
            <a:r>
              <a:rPr lang="en-GB" dirty="0"/>
              <a:t>What if a patient has received sodium bicarbonate prior to randomisation?</a:t>
            </a:r>
          </a:p>
          <a:p>
            <a:pPr lvl="1"/>
            <a:r>
              <a:rPr lang="en-GB" dirty="0"/>
              <a:t>This is </a:t>
            </a:r>
            <a:r>
              <a:rPr lang="en-GB" b="1" u="sng" dirty="0"/>
              <a:t>not</a:t>
            </a:r>
            <a:r>
              <a:rPr lang="en-GB" dirty="0"/>
              <a:t> an exclusion. If they still meet eligibility criteria, they can be randomised </a:t>
            </a:r>
          </a:p>
          <a:p>
            <a:pPr lvl="1"/>
            <a:r>
              <a:rPr lang="en-GB" dirty="0"/>
              <a:t>Record volume of sodium bicarbonate received in the 24 hours prior to randomisation in the CRF</a:t>
            </a:r>
          </a:p>
          <a:p>
            <a:endParaRPr lang="en-GB" sz="2000" dirty="0"/>
          </a:p>
          <a:p>
            <a:r>
              <a:rPr lang="en-GB" dirty="0"/>
              <a:t>Specified time limit between randomisation and first dose of sodium bicarbonate?</a:t>
            </a:r>
          </a:p>
          <a:p>
            <a:pPr lvl="1"/>
            <a:r>
              <a:rPr lang="en-GB" dirty="0"/>
              <a:t>No, but first dose should be given as soon as possible after randomisation</a:t>
            </a:r>
          </a:p>
        </p:txBody>
      </p:sp>
      <p:sp>
        <p:nvSpPr>
          <p:cNvPr id="4" name="Slide Number Placeholder 3">
            <a:extLst>
              <a:ext uri="{FF2B5EF4-FFF2-40B4-BE49-F238E27FC236}">
                <a16:creationId xmlns:a16="http://schemas.microsoft.com/office/drawing/2014/main" id="{8A426D48-A95D-4C48-B79D-2A737D2AD96F}"/>
              </a:ext>
            </a:extLst>
          </p:cNvPr>
          <p:cNvSpPr>
            <a:spLocks noGrp="1"/>
          </p:cNvSpPr>
          <p:nvPr>
            <p:ph type="sldNum" sz="quarter" idx="2"/>
          </p:nvPr>
        </p:nvSpPr>
        <p:spPr/>
        <p:txBody>
          <a:bodyPr/>
          <a:lstStyle/>
          <a:p>
            <a:fld id="{86CB4B4D-7CA3-9044-876B-883B54F8677D}" type="slidenum">
              <a:rPr lang="en-GB" smtClean="0"/>
              <a:t>33</a:t>
            </a:fld>
            <a:endParaRPr lang="en-GB" dirty="0"/>
          </a:p>
        </p:txBody>
      </p:sp>
    </p:spTree>
    <p:extLst>
      <p:ext uri="{BB962C8B-B14F-4D97-AF65-F5344CB8AC3E}">
        <p14:creationId xmlns:p14="http://schemas.microsoft.com/office/powerpoint/2010/main" val="2562322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2600-53F7-40C0-8EC6-73ECB6B9588D}"/>
              </a:ext>
            </a:extLst>
          </p:cNvPr>
          <p:cNvSpPr>
            <a:spLocks noGrp="1"/>
          </p:cNvSpPr>
          <p:nvPr>
            <p:ph type="title"/>
          </p:nvPr>
        </p:nvSpPr>
        <p:spPr/>
        <p:txBody>
          <a:bodyPr/>
          <a:lstStyle/>
          <a:p>
            <a:r>
              <a:rPr lang="en-US" dirty="0"/>
              <a:t>Patient flow diagram</a:t>
            </a:r>
            <a:endParaRPr lang="en-GB" dirty="0"/>
          </a:p>
        </p:txBody>
      </p:sp>
      <p:sp>
        <p:nvSpPr>
          <p:cNvPr id="4" name="Slide Number Placeholder 3">
            <a:extLst>
              <a:ext uri="{FF2B5EF4-FFF2-40B4-BE49-F238E27FC236}">
                <a16:creationId xmlns:a16="http://schemas.microsoft.com/office/drawing/2014/main" id="{BABF35AA-2173-434A-B9DB-64426A5EECDF}"/>
              </a:ext>
            </a:extLst>
          </p:cNvPr>
          <p:cNvSpPr>
            <a:spLocks noGrp="1"/>
          </p:cNvSpPr>
          <p:nvPr>
            <p:ph type="sldNum" sz="quarter" idx="4294967295"/>
          </p:nvPr>
        </p:nvSpPr>
        <p:spPr>
          <a:xfrm>
            <a:off x="11424592" y="6142038"/>
            <a:ext cx="285750" cy="276225"/>
          </a:xfrm>
        </p:spPr>
        <p:txBody>
          <a:bodyPr/>
          <a:lstStyle/>
          <a:p>
            <a:fld id="{86CB4B4D-7CA3-9044-876B-883B54F8677D}" type="slidenum">
              <a:rPr lang="en-GB" smtClean="0"/>
              <a:t>34</a:t>
            </a:fld>
            <a:endParaRPr lang="en-GB" dirty="0"/>
          </a:p>
        </p:txBody>
      </p:sp>
      <p:sp>
        <p:nvSpPr>
          <p:cNvPr id="48" name="AutoShape 11">
            <a:extLst>
              <a:ext uri="{FF2B5EF4-FFF2-40B4-BE49-F238E27FC236}">
                <a16:creationId xmlns:a16="http://schemas.microsoft.com/office/drawing/2014/main" id="{02AFBA71-3A58-4228-97F7-B87262B36C52}"/>
              </a:ext>
            </a:extLst>
          </p:cNvPr>
          <p:cNvSpPr/>
          <p:nvPr/>
        </p:nvSpPr>
        <p:spPr>
          <a:xfrm>
            <a:off x="5750553" y="1551661"/>
            <a:ext cx="0" cy="21260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grpSp>
        <p:nvGrpSpPr>
          <p:cNvPr id="36" name="AutoShape 5">
            <a:extLst>
              <a:ext uri="{FF2B5EF4-FFF2-40B4-BE49-F238E27FC236}">
                <a16:creationId xmlns:a16="http://schemas.microsoft.com/office/drawing/2014/main" id="{32E4FC8F-A6AD-46C8-880C-182EE1907DEC}"/>
              </a:ext>
            </a:extLst>
          </p:cNvPr>
          <p:cNvGrpSpPr/>
          <p:nvPr/>
        </p:nvGrpSpPr>
        <p:grpSpPr>
          <a:xfrm>
            <a:off x="4072557" y="1788107"/>
            <a:ext cx="3355991" cy="498926"/>
            <a:chOff x="-1" y="-1"/>
            <a:chExt cx="3355988" cy="498924"/>
          </a:xfrm>
        </p:grpSpPr>
        <p:sp>
          <p:nvSpPr>
            <p:cNvPr id="37" name="Rectangle">
              <a:extLst>
                <a:ext uri="{FF2B5EF4-FFF2-40B4-BE49-F238E27FC236}">
                  <a16:creationId xmlns:a16="http://schemas.microsoft.com/office/drawing/2014/main" id="{E01A676E-7710-4E68-A14F-E6FC041E6F58}"/>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3000">
                  <a:solidFill>
                    <a:srgbClr val="757477"/>
                  </a:solidFill>
                </a:defRPr>
              </a:pPr>
              <a:endParaRPr sz="3000" dirty="0"/>
            </a:p>
          </p:txBody>
        </p:sp>
        <p:sp>
          <p:nvSpPr>
            <p:cNvPr id="38" name="Randomising">
              <a:extLst>
                <a:ext uri="{FF2B5EF4-FFF2-40B4-BE49-F238E27FC236}">
                  <a16:creationId xmlns:a16="http://schemas.microsoft.com/office/drawing/2014/main" id="{77ABBF52-039D-49C6-92D5-C589EB47D920}"/>
                </a:ext>
              </a:extLst>
            </p:cNvPr>
            <p:cNvSpPr txBox="1"/>
            <p:nvPr/>
          </p:nvSpPr>
          <p:spPr>
            <a:xfrm>
              <a:off x="791053" y="49408"/>
              <a:ext cx="1773879" cy="400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err="1"/>
                <a:t>Randomis</a:t>
              </a:r>
              <a:r>
                <a:rPr lang="en-GB" dirty="0" err="1"/>
                <a:t>ation</a:t>
              </a:r>
              <a:endParaRPr dirty="0"/>
            </a:p>
          </p:txBody>
        </p:sp>
      </p:grpSp>
      <p:grpSp>
        <p:nvGrpSpPr>
          <p:cNvPr id="39" name="AutoShape 6">
            <a:extLst>
              <a:ext uri="{FF2B5EF4-FFF2-40B4-BE49-F238E27FC236}">
                <a16:creationId xmlns:a16="http://schemas.microsoft.com/office/drawing/2014/main" id="{C4BA3FCB-5F91-47EC-B3E7-7D0791C3132B}"/>
              </a:ext>
            </a:extLst>
          </p:cNvPr>
          <p:cNvGrpSpPr/>
          <p:nvPr/>
        </p:nvGrpSpPr>
        <p:grpSpPr>
          <a:xfrm>
            <a:off x="1703512" y="2727257"/>
            <a:ext cx="2880324" cy="830926"/>
            <a:chOff x="-1" y="0"/>
            <a:chExt cx="2880322" cy="830924"/>
          </a:xfrm>
          <a:solidFill>
            <a:srgbClr val="00B0F0"/>
          </a:solidFill>
        </p:grpSpPr>
        <p:sp>
          <p:nvSpPr>
            <p:cNvPr id="40" name="Rectangle">
              <a:extLst>
                <a:ext uri="{FF2B5EF4-FFF2-40B4-BE49-F238E27FC236}">
                  <a16:creationId xmlns:a16="http://schemas.microsoft.com/office/drawing/2014/main" id="{423871ED-1CC8-4348-99AC-8E8C2E036214}"/>
                </a:ext>
              </a:extLst>
            </p:cNvPr>
            <p:cNvSpPr/>
            <p:nvPr/>
          </p:nvSpPr>
          <p:spPr>
            <a:xfrm>
              <a:off x="-1" y="0"/>
              <a:ext cx="2880322" cy="830924"/>
            </a:xfrm>
            <a:prstGeom prst="rect">
              <a:avLst/>
            </a:prstGeom>
            <a:grp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41" name="MAP target  60-65mmHg">
              <a:extLst>
                <a:ext uri="{FF2B5EF4-FFF2-40B4-BE49-F238E27FC236}">
                  <a16:creationId xmlns:a16="http://schemas.microsoft.com/office/drawing/2014/main" id="{505364CC-1262-44DC-AF1A-0DDCA074B0B6}"/>
                </a:ext>
              </a:extLst>
            </p:cNvPr>
            <p:cNvSpPr txBox="1"/>
            <p:nvPr/>
          </p:nvSpPr>
          <p:spPr>
            <a:xfrm>
              <a:off x="34153" y="70763"/>
              <a:ext cx="2774156" cy="7078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2000"/>
              </a:pPr>
              <a:r>
                <a:rPr lang="en-GB" sz="2000" b="1" dirty="0">
                  <a:solidFill>
                    <a:schemeClr val="bg1"/>
                  </a:solidFill>
                </a:rPr>
                <a:t>IV sodium bicarbonate, 8.4% w/v</a:t>
              </a:r>
              <a:endParaRPr sz="2000" b="1" dirty="0">
                <a:solidFill>
                  <a:schemeClr val="bg1"/>
                </a:solidFill>
              </a:endParaRPr>
            </a:p>
          </p:txBody>
        </p:sp>
      </p:grpSp>
      <p:grpSp>
        <p:nvGrpSpPr>
          <p:cNvPr id="42" name="AutoShape 7">
            <a:extLst>
              <a:ext uri="{FF2B5EF4-FFF2-40B4-BE49-F238E27FC236}">
                <a16:creationId xmlns:a16="http://schemas.microsoft.com/office/drawing/2014/main" id="{63EB180E-4790-4E95-9A74-1B643AEBAC42}"/>
              </a:ext>
            </a:extLst>
          </p:cNvPr>
          <p:cNvGrpSpPr/>
          <p:nvPr/>
        </p:nvGrpSpPr>
        <p:grpSpPr>
          <a:xfrm>
            <a:off x="6888090" y="2727257"/>
            <a:ext cx="2952331" cy="830926"/>
            <a:chOff x="0" y="0"/>
            <a:chExt cx="2952328" cy="830924"/>
          </a:xfrm>
        </p:grpSpPr>
        <p:sp>
          <p:nvSpPr>
            <p:cNvPr id="43" name="Rectangle">
              <a:extLst>
                <a:ext uri="{FF2B5EF4-FFF2-40B4-BE49-F238E27FC236}">
                  <a16:creationId xmlns:a16="http://schemas.microsoft.com/office/drawing/2014/main" id="{D2131649-FDF0-4597-887C-38B4C1465E67}"/>
                </a:ext>
              </a:extLst>
            </p:cNvPr>
            <p:cNvSpPr/>
            <p:nvPr/>
          </p:nvSpPr>
          <p:spPr>
            <a:xfrm>
              <a:off x="0" y="0"/>
              <a:ext cx="2952328"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44" name="Usual care">
              <a:extLst>
                <a:ext uri="{FF2B5EF4-FFF2-40B4-BE49-F238E27FC236}">
                  <a16:creationId xmlns:a16="http://schemas.microsoft.com/office/drawing/2014/main" id="{F160E87B-16D7-4BE9-B843-588532A07E66}"/>
                </a:ext>
              </a:extLst>
            </p:cNvPr>
            <p:cNvSpPr txBox="1"/>
            <p:nvPr/>
          </p:nvSpPr>
          <p:spPr>
            <a:xfrm>
              <a:off x="0" y="215408"/>
              <a:ext cx="2952328"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000"/>
              </a:lvl1pPr>
            </a:lstStyle>
            <a:p>
              <a:r>
                <a:rPr lang="en-US" dirty="0"/>
                <a:t>No sodium bicarbonate</a:t>
              </a:r>
              <a:endParaRPr dirty="0"/>
            </a:p>
          </p:txBody>
        </p:sp>
      </p:grpSp>
      <p:grpSp>
        <p:nvGrpSpPr>
          <p:cNvPr id="33" name="AutoShape 3">
            <a:extLst>
              <a:ext uri="{FF2B5EF4-FFF2-40B4-BE49-F238E27FC236}">
                <a16:creationId xmlns:a16="http://schemas.microsoft.com/office/drawing/2014/main" id="{802A32A8-A809-4790-9373-C00A2A692E4D}"/>
              </a:ext>
            </a:extLst>
          </p:cNvPr>
          <p:cNvGrpSpPr/>
          <p:nvPr/>
        </p:nvGrpSpPr>
        <p:grpSpPr>
          <a:xfrm>
            <a:off x="4072557" y="1052736"/>
            <a:ext cx="3355991" cy="498926"/>
            <a:chOff x="-1" y="-1"/>
            <a:chExt cx="3355988" cy="498924"/>
          </a:xfrm>
        </p:grpSpPr>
        <p:sp>
          <p:nvSpPr>
            <p:cNvPr id="34" name="Rectangle">
              <a:extLst>
                <a:ext uri="{FF2B5EF4-FFF2-40B4-BE49-F238E27FC236}">
                  <a16:creationId xmlns:a16="http://schemas.microsoft.com/office/drawing/2014/main" id="{54C044B8-2C45-447B-908E-F52814C5F157}"/>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35" name="Screening for eligibility">
              <a:extLst>
                <a:ext uri="{FF2B5EF4-FFF2-40B4-BE49-F238E27FC236}">
                  <a16:creationId xmlns:a16="http://schemas.microsoft.com/office/drawing/2014/main" id="{1F92FF50-3F71-4060-ADC6-5ECEF52D148D}"/>
                </a:ext>
              </a:extLst>
            </p:cNvPr>
            <p:cNvSpPr txBox="1"/>
            <p:nvPr/>
          </p:nvSpPr>
          <p:spPr>
            <a:xfrm>
              <a:off x="1077183" y="49408"/>
              <a:ext cx="1201608" cy="400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a:t>Screen</a:t>
              </a:r>
              <a:r>
                <a:rPr lang="en-GB" dirty="0" err="1"/>
                <a:t>ing</a:t>
              </a:r>
              <a:endParaRPr dirty="0"/>
            </a:p>
          </p:txBody>
        </p:sp>
      </p:grpSp>
      <p:grpSp>
        <p:nvGrpSpPr>
          <p:cNvPr id="45" name="AutoShape 8">
            <a:extLst>
              <a:ext uri="{FF2B5EF4-FFF2-40B4-BE49-F238E27FC236}">
                <a16:creationId xmlns:a16="http://schemas.microsoft.com/office/drawing/2014/main" id="{77507D18-7B13-4EA8-9EE6-58C3E541EDBE}"/>
              </a:ext>
            </a:extLst>
          </p:cNvPr>
          <p:cNvGrpSpPr/>
          <p:nvPr/>
        </p:nvGrpSpPr>
        <p:grpSpPr>
          <a:xfrm>
            <a:off x="3350358" y="5090315"/>
            <a:ext cx="4784815" cy="498925"/>
            <a:chOff x="-1" y="-1"/>
            <a:chExt cx="4784813" cy="498924"/>
          </a:xfrm>
        </p:grpSpPr>
        <p:sp>
          <p:nvSpPr>
            <p:cNvPr id="46" name="Rectangle">
              <a:extLst>
                <a:ext uri="{FF2B5EF4-FFF2-40B4-BE49-F238E27FC236}">
                  <a16:creationId xmlns:a16="http://schemas.microsoft.com/office/drawing/2014/main" id="{FC908B54-0CFF-4F4C-8A2F-8FBAA4C535C2}"/>
                </a:ext>
              </a:extLst>
            </p:cNvPr>
            <p:cNvSpPr/>
            <p:nvPr/>
          </p:nvSpPr>
          <p:spPr>
            <a:xfrm>
              <a:off x="-1" y="-1"/>
              <a:ext cx="4784813"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dirty="0"/>
            </a:p>
          </p:txBody>
        </p:sp>
        <p:sp>
          <p:nvSpPr>
            <p:cNvPr id="47" name="Follow-up for outcomes">
              <a:extLst>
                <a:ext uri="{FF2B5EF4-FFF2-40B4-BE49-F238E27FC236}">
                  <a16:creationId xmlns:a16="http://schemas.microsoft.com/office/drawing/2014/main" id="{091A5944-7F17-479F-A26E-7EEF2C9A79AD}"/>
                </a:ext>
              </a:extLst>
            </p:cNvPr>
            <p:cNvSpPr txBox="1"/>
            <p:nvPr/>
          </p:nvSpPr>
          <p:spPr>
            <a:xfrm>
              <a:off x="1781980" y="49407"/>
              <a:ext cx="1220844"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a:t>Follow-up</a:t>
              </a:r>
            </a:p>
          </p:txBody>
        </p:sp>
      </p:grpSp>
      <p:sp>
        <p:nvSpPr>
          <p:cNvPr id="49" name="AutoShape 12">
            <a:extLst>
              <a:ext uri="{FF2B5EF4-FFF2-40B4-BE49-F238E27FC236}">
                <a16:creationId xmlns:a16="http://schemas.microsoft.com/office/drawing/2014/main" id="{01B7FFFD-5EF1-4A76-BB1B-4F07B6A02655}"/>
              </a:ext>
            </a:extLst>
          </p:cNvPr>
          <p:cNvSpPr/>
          <p:nvPr/>
        </p:nvSpPr>
        <p:spPr>
          <a:xfrm flipH="1">
            <a:off x="3350359" y="2310876"/>
            <a:ext cx="2382674" cy="38336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0" name="AutoShape 13">
            <a:extLst>
              <a:ext uri="{FF2B5EF4-FFF2-40B4-BE49-F238E27FC236}">
                <a16:creationId xmlns:a16="http://schemas.microsoft.com/office/drawing/2014/main" id="{52B7289A-48B3-4236-9655-8F6D4F3BF911}"/>
              </a:ext>
            </a:extLst>
          </p:cNvPr>
          <p:cNvSpPr/>
          <p:nvPr/>
        </p:nvSpPr>
        <p:spPr>
          <a:xfrm>
            <a:off x="5690208" y="2310876"/>
            <a:ext cx="2472219" cy="38336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1" name="AutoShape 14">
            <a:extLst>
              <a:ext uri="{FF2B5EF4-FFF2-40B4-BE49-F238E27FC236}">
                <a16:creationId xmlns:a16="http://schemas.microsoft.com/office/drawing/2014/main" id="{04BA5FFB-0BFB-4EA7-8B65-C5320F39A34F}"/>
              </a:ext>
            </a:extLst>
          </p:cNvPr>
          <p:cNvSpPr/>
          <p:nvPr/>
        </p:nvSpPr>
        <p:spPr>
          <a:xfrm>
            <a:off x="3350360" y="3560016"/>
            <a:ext cx="2384619" cy="383363"/>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2" name="AutoShape 15">
            <a:extLst>
              <a:ext uri="{FF2B5EF4-FFF2-40B4-BE49-F238E27FC236}">
                <a16:creationId xmlns:a16="http://schemas.microsoft.com/office/drawing/2014/main" id="{09A48FD8-55F9-4317-A45C-674DC04602A4}"/>
              </a:ext>
            </a:extLst>
          </p:cNvPr>
          <p:cNvSpPr/>
          <p:nvPr/>
        </p:nvSpPr>
        <p:spPr>
          <a:xfrm flipH="1">
            <a:off x="5750553" y="3560016"/>
            <a:ext cx="2384621" cy="383363"/>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grpSp>
        <p:nvGrpSpPr>
          <p:cNvPr id="53" name="AutoShape 8">
            <a:extLst>
              <a:ext uri="{FF2B5EF4-FFF2-40B4-BE49-F238E27FC236}">
                <a16:creationId xmlns:a16="http://schemas.microsoft.com/office/drawing/2014/main" id="{F237BEC6-BA45-473F-B214-70693FC99E6D}"/>
              </a:ext>
            </a:extLst>
          </p:cNvPr>
          <p:cNvGrpSpPr/>
          <p:nvPr/>
        </p:nvGrpSpPr>
        <p:grpSpPr>
          <a:xfrm>
            <a:off x="4072557" y="3965389"/>
            <a:ext cx="3355991" cy="498925"/>
            <a:chOff x="-1" y="-1"/>
            <a:chExt cx="3355988" cy="498924"/>
          </a:xfrm>
        </p:grpSpPr>
        <p:sp>
          <p:nvSpPr>
            <p:cNvPr id="54" name="Rectangle">
              <a:extLst>
                <a:ext uri="{FF2B5EF4-FFF2-40B4-BE49-F238E27FC236}">
                  <a16:creationId xmlns:a16="http://schemas.microsoft.com/office/drawing/2014/main" id="{1D812532-DF3C-40F0-85FC-E2D6BC235362}"/>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3000">
                  <a:solidFill>
                    <a:srgbClr val="757477"/>
                  </a:solidFill>
                </a:defRPr>
              </a:pPr>
              <a:endParaRPr sz="3000" dirty="0"/>
            </a:p>
          </p:txBody>
        </p:sp>
        <p:sp>
          <p:nvSpPr>
            <p:cNvPr id="55" name="Consenting">
              <a:extLst>
                <a:ext uri="{FF2B5EF4-FFF2-40B4-BE49-F238E27FC236}">
                  <a16:creationId xmlns:a16="http://schemas.microsoft.com/office/drawing/2014/main" id="{B9C68B30-7F4C-4EB9-8AE1-0521C51A9728}"/>
                </a:ext>
              </a:extLst>
            </p:cNvPr>
            <p:cNvSpPr txBox="1"/>
            <p:nvPr/>
          </p:nvSpPr>
          <p:spPr>
            <a:xfrm>
              <a:off x="1174170" y="49407"/>
              <a:ext cx="1007645"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a:t>Consent</a:t>
              </a:r>
            </a:p>
          </p:txBody>
        </p:sp>
      </p:grpSp>
      <p:sp>
        <p:nvSpPr>
          <p:cNvPr id="56" name="AutoShape 16">
            <a:extLst>
              <a:ext uri="{FF2B5EF4-FFF2-40B4-BE49-F238E27FC236}">
                <a16:creationId xmlns:a16="http://schemas.microsoft.com/office/drawing/2014/main" id="{D9094D1D-1BA7-4380-BF3E-2DE9BED15B0E}"/>
              </a:ext>
            </a:extLst>
          </p:cNvPr>
          <p:cNvSpPr/>
          <p:nvPr/>
        </p:nvSpPr>
        <p:spPr>
          <a:xfrm flipH="1">
            <a:off x="5733033" y="4478985"/>
            <a:ext cx="0" cy="606199"/>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7" name="Rectangle">
            <a:extLst>
              <a:ext uri="{FF2B5EF4-FFF2-40B4-BE49-F238E27FC236}">
                <a16:creationId xmlns:a16="http://schemas.microsoft.com/office/drawing/2014/main" id="{F236D6C8-2406-4253-B68B-EDF5E86768AA}"/>
              </a:ext>
            </a:extLst>
          </p:cNvPr>
          <p:cNvSpPr/>
          <p:nvPr/>
        </p:nvSpPr>
        <p:spPr>
          <a:xfrm rot="16200000">
            <a:off x="9504550" y="3403765"/>
            <a:ext cx="3721165" cy="550966"/>
          </a:xfrm>
          <a:prstGeom prst="rect">
            <a:avLst/>
          </a:prstGeom>
          <a:noFill/>
          <a:ln w="28575" cap="flat">
            <a:solidFill>
              <a:srgbClr val="00B0F0"/>
            </a:solidFill>
            <a:prstDash val="solid"/>
            <a:miter lim="800000"/>
          </a:ln>
          <a:effectLst/>
        </p:spPr>
        <p:txBody>
          <a:bodyPr wrap="square" lIns="45719" tIns="45719" rIns="45719" bIns="45719" numCol="1" anchor="ctr">
            <a:noAutofit/>
          </a:bodyPr>
          <a:lstStyle/>
          <a:p>
            <a:pPr algn="ctr">
              <a:defRPr sz="2000"/>
            </a:pPr>
            <a:r>
              <a:rPr lang="en-GB" sz="2000" dirty="0"/>
              <a:t>Data collection</a:t>
            </a:r>
            <a:endParaRPr sz="2000" dirty="0"/>
          </a:p>
        </p:txBody>
      </p:sp>
      <p:sp>
        <p:nvSpPr>
          <p:cNvPr id="58" name="Rectangle">
            <a:extLst>
              <a:ext uri="{FF2B5EF4-FFF2-40B4-BE49-F238E27FC236}">
                <a16:creationId xmlns:a16="http://schemas.microsoft.com/office/drawing/2014/main" id="{2E52609E-74E8-4145-85F8-693F400E3E9E}"/>
              </a:ext>
            </a:extLst>
          </p:cNvPr>
          <p:cNvSpPr/>
          <p:nvPr/>
        </p:nvSpPr>
        <p:spPr>
          <a:xfrm rot="16200000">
            <a:off x="9099105" y="3112943"/>
            <a:ext cx="3105487" cy="550966"/>
          </a:xfrm>
          <a:prstGeom prst="rect">
            <a:avLst/>
          </a:prstGeom>
          <a:noFill/>
          <a:ln w="28575" cap="flat">
            <a:solidFill>
              <a:srgbClr val="00B0F0"/>
            </a:solidFill>
            <a:prstDash val="solid"/>
            <a:miter lim="800000"/>
          </a:ln>
          <a:effectLst/>
        </p:spPr>
        <p:txBody>
          <a:bodyPr wrap="square" lIns="45719" tIns="45719" rIns="45719" bIns="45719" numCol="1" anchor="ctr">
            <a:noAutofit/>
          </a:bodyPr>
          <a:lstStyle/>
          <a:p>
            <a:pPr algn="ctr">
              <a:defRPr sz="2000"/>
            </a:pPr>
            <a:r>
              <a:rPr lang="en-GB" sz="2000" dirty="0"/>
              <a:t>Safety monitoring</a:t>
            </a:r>
            <a:endParaRPr sz="2000" dirty="0"/>
          </a:p>
        </p:txBody>
      </p:sp>
    </p:spTree>
    <p:extLst>
      <p:ext uri="{BB962C8B-B14F-4D97-AF65-F5344CB8AC3E}">
        <p14:creationId xmlns:p14="http://schemas.microsoft.com/office/powerpoint/2010/main" val="1051157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DD1CB-41DC-47A2-88B3-AA3F08559492}"/>
              </a:ext>
            </a:extLst>
          </p:cNvPr>
          <p:cNvSpPr>
            <a:spLocks noGrp="1"/>
          </p:cNvSpPr>
          <p:nvPr>
            <p:ph type="title"/>
          </p:nvPr>
        </p:nvSpPr>
        <p:spPr/>
        <p:txBody>
          <a:bodyPr/>
          <a:lstStyle/>
          <a:p>
            <a:r>
              <a:rPr lang="en-US" dirty="0"/>
              <a:t>Intervention period</a:t>
            </a:r>
            <a:endParaRPr lang="en-GB" dirty="0"/>
          </a:p>
        </p:txBody>
      </p:sp>
      <p:sp>
        <p:nvSpPr>
          <p:cNvPr id="3" name="Content Placeholder 2">
            <a:extLst>
              <a:ext uri="{FF2B5EF4-FFF2-40B4-BE49-F238E27FC236}">
                <a16:creationId xmlns:a16="http://schemas.microsoft.com/office/drawing/2014/main" id="{A17C09ED-E316-4DDA-A7EF-AFEF0B39091A}"/>
              </a:ext>
            </a:extLst>
          </p:cNvPr>
          <p:cNvSpPr>
            <a:spLocks noGrp="1"/>
          </p:cNvSpPr>
          <p:nvPr>
            <p:ph idx="1"/>
          </p:nvPr>
        </p:nvSpPr>
        <p:spPr/>
        <p:txBody>
          <a:bodyPr/>
          <a:lstStyle/>
          <a:p>
            <a:r>
              <a:rPr lang="en-GB" sz="2800" dirty="0"/>
              <a:t>Begins immediately following randomisation </a:t>
            </a:r>
          </a:p>
          <a:p>
            <a:endParaRPr lang="en-GB" sz="1000" dirty="0"/>
          </a:p>
          <a:p>
            <a:r>
              <a:rPr lang="en-GB" dirty="0"/>
              <a:t>I</a:t>
            </a:r>
            <a:r>
              <a:rPr lang="en-GB" sz="2800" dirty="0"/>
              <a:t>ntervention will continue until </a:t>
            </a:r>
            <a:r>
              <a:rPr lang="en-US" sz="2800" dirty="0"/>
              <a:t>discharge from critical care, initiation of KRT or 90 days, whichever comes first</a:t>
            </a:r>
          </a:p>
          <a:p>
            <a:pPr lvl="1"/>
            <a:r>
              <a:rPr lang="en-GB" dirty="0"/>
              <a:t>If patient is discharged and readmitted to ICU, treatment will be at the discretion of clinical staff</a:t>
            </a:r>
          </a:p>
          <a:p>
            <a:endParaRPr lang="en-GB" dirty="0"/>
          </a:p>
        </p:txBody>
      </p:sp>
      <p:sp>
        <p:nvSpPr>
          <p:cNvPr id="4" name="Slide Number Placeholder 3">
            <a:extLst>
              <a:ext uri="{FF2B5EF4-FFF2-40B4-BE49-F238E27FC236}">
                <a16:creationId xmlns:a16="http://schemas.microsoft.com/office/drawing/2014/main" id="{0C244458-AC7E-42D6-8625-8C70ED0B4B92}"/>
              </a:ext>
            </a:extLst>
          </p:cNvPr>
          <p:cNvSpPr>
            <a:spLocks noGrp="1"/>
          </p:cNvSpPr>
          <p:nvPr>
            <p:ph type="sldNum" sz="quarter" idx="2"/>
          </p:nvPr>
        </p:nvSpPr>
        <p:spPr/>
        <p:txBody>
          <a:bodyPr/>
          <a:lstStyle/>
          <a:p>
            <a:fld id="{86CB4B4D-7CA3-9044-876B-883B54F8677D}" type="slidenum">
              <a:rPr lang="en-GB" smtClean="0"/>
              <a:t>35</a:t>
            </a:fld>
            <a:endParaRPr lang="en-GB" dirty="0"/>
          </a:p>
        </p:txBody>
      </p:sp>
    </p:spTree>
    <p:extLst>
      <p:ext uri="{BB962C8B-B14F-4D97-AF65-F5344CB8AC3E}">
        <p14:creationId xmlns:p14="http://schemas.microsoft.com/office/powerpoint/2010/main" val="2350861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CD04-B6EF-42AA-8573-48522715BEF3}"/>
              </a:ext>
            </a:extLst>
          </p:cNvPr>
          <p:cNvSpPr>
            <a:spLocks noGrp="1"/>
          </p:cNvSpPr>
          <p:nvPr>
            <p:ph type="title"/>
          </p:nvPr>
        </p:nvSpPr>
        <p:spPr/>
        <p:txBody>
          <a:bodyPr/>
          <a:lstStyle/>
          <a:p>
            <a:r>
              <a:rPr lang="en-US" dirty="0"/>
              <a:t>Sodium bicarbonate, intravenous 8.4% w/v</a:t>
            </a:r>
            <a:endParaRPr lang="en-GB" dirty="0"/>
          </a:p>
        </p:txBody>
      </p:sp>
      <p:sp>
        <p:nvSpPr>
          <p:cNvPr id="3" name="Content Placeholder 2">
            <a:extLst>
              <a:ext uri="{FF2B5EF4-FFF2-40B4-BE49-F238E27FC236}">
                <a16:creationId xmlns:a16="http://schemas.microsoft.com/office/drawing/2014/main" id="{54046679-9D52-405B-9951-AB0474E6B14A}"/>
              </a:ext>
            </a:extLst>
          </p:cNvPr>
          <p:cNvSpPr>
            <a:spLocks noGrp="1"/>
          </p:cNvSpPr>
          <p:nvPr>
            <p:ph idx="1"/>
          </p:nvPr>
        </p:nvSpPr>
        <p:spPr/>
        <p:txBody>
          <a:bodyPr/>
          <a:lstStyle/>
          <a:p>
            <a:r>
              <a:rPr lang="en-US" sz="2600" dirty="0"/>
              <a:t>Aiming to restore pH to ≥7.30</a:t>
            </a:r>
          </a:p>
          <a:p>
            <a:r>
              <a:rPr lang="en-US" sz="2600" dirty="0"/>
              <a:t>Any brand with marketing </a:t>
            </a:r>
            <a:r>
              <a:rPr lang="en-US" sz="2600" dirty="0" err="1"/>
              <a:t>authorisation</a:t>
            </a:r>
            <a:r>
              <a:rPr lang="en-US" sz="2600" dirty="0"/>
              <a:t> in the UK may be used</a:t>
            </a:r>
          </a:p>
          <a:p>
            <a:r>
              <a:rPr lang="en-US" sz="2600" dirty="0"/>
              <a:t>Trial-specific labelling is not required</a:t>
            </a:r>
          </a:p>
          <a:p>
            <a:r>
              <a:rPr lang="en-US" sz="2600" dirty="0"/>
              <a:t>Dispensed in accordance with a prescription (prn up to a max daily dose of 500ml/24 hours)</a:t>
            </a:r>
          </a:p>
          <a:p>
            <a:pPr marL="0" indent="0">
              <a:buNone/>
            </a:pPr>
            <a:endParaRPr lang="en-US" sz="2000" dirty="0"/>
          </a:p>
          <a:p>
            <a:endParaRPr lang="en-US" sz="2000" dirty="0"/>
          </a:p>
          <a:p>
            <a:endParaRPr lang="en-US" sz="2000" dirty="0"/>
          </a:p>
          <a:p>
            <a:endParaRPr lang="en-US" sz="2000" dirty="0"/>
          </a:p>
          <a:p>
            <a:pPr marL="0" indent="0">
              <a:buNone/>
            </a:pPr>
            <a:endParaRPr lang="en-US" sz="2000" dirty="0"/>
          </a:p>
          <a:p>
            <a:r>
              <a:rPr lang="en-US" sz="2600" dirty="0"/>
              <a:t>Arterial blood gas should be performed 1-2 hours after each infusion</a:t>
            </a:r>
          </a:p>
          <a:p>
            <a:endParaRPr lang="en-GB" sz="2000" dirty="0"/>
          </a:p>
        </p:txBody>
      </p:sp>
      <p:sp>
        <p:nvSpPr>
          <p:cNvPr id="4" name="Slide Number Placeholder 3">
            <a:extLst>
              <a:ext uri="{FF2B5EF4-FFF2-40B4-BE49-F238E27FC236}">
                <a16:creationId xmlns:a16="http://schemas.microsoft.com/office/drawing/2014/main" id="{FB824347-9A02-414F-B5EA-AA96CF42DEEF}"/>
              </a:ext>
            </a:extLst>
          </p:cNvPr>
          <p:cNvSpPr>
            <a:spLocks noGrp="1"/>
          </p:cNvSpPr>
          <p:nvPr>
            <p:ph type="sldNum" sz="quarter" idx="2"/>
          </p:nvPr>
        </p:nvSpPr>
        <p:spPr/>
        <p:txBody>
          <a:bodyPr/>
          <a:lstStyle/>
          <a:p>
            <a:fld id="{86CB4B4D-7CA3-9044-876B-883B54F8677D}" type="slidenum">
              <a:rPr lang="en-GB" smtClean="0"/>
              <a:t>36</a:t>
            </a:fld>
            <a:endParaRPr lang="en-GB" dirty="0"/>
          </a:p>
        </p:txBody>
      </p:sp>
      <p:graphicFrame>
        <p:nvGraphicFramePr>
          <p:cNvPr id="8" name="Table 8">
            <a:extLst>
              <a:ext uri="{FF2B5EF4-FFF2-40B4-BE49-F238E27FC236}">
                <a16:creationId xmlns:a16="http://schemas.microsoft.com/office/drawing/2014/main" id="{78262ADC-DFF1-4C90-A54E-55F428C11527}"/>
              </a:ext>
            </a:extLst>
          </p:cNvPr>
          <p:cNvGraphicFramePr>
            <a:graphicFrameLocks noGrp="1"/>
          </p:cNvGraphicFramePr>
          <p:nvPr>
            <p:extLst>
              <p:ext uri="{D42A27DB-BD31-4B8C-83A1-F6EECF244321}">
                <p14:modId xmlns:p14="http://schemas.microsoft.com/office/powerpoint/2010/main" val="2759036067"/>
              </p:ext>
            </p:extLst>
          </p:nvPr>
        </p:nvGraphicFramePr>
        <p:xfrm>
          <a:off x="2279576" y="3328194"/>
          <a:ext cx="9073008" cy="1224136"/>
        </p:xfrm>
        <a:graphic>
          <a:graphicData uri="http://schemas.openxmlformats.org/drawingml/2006/table">
            <a:tbl>
              <a:tblPr firstRow="1" bandRow="1">
                <a:tableStyleId>{69CF1AB2-1976-4502-BF36-3FF5EA218861}</a:tableStyleId>
              </a:tblPr>
              <a:tblGrid>
                <a:gridCol w="3240360">
                  <a:extLst>
                    <a:ext uri="{9D8B030D-6E8A-4147-A177-3AD203B41FA5}">
                      <a16:colId xmlns:a16="http://schemas.microsoft.com/office/drawing/2014/main" val="243193395"/>
                    </a:ext>
                  </a:extLst>
                </a:gridCol>
                <a:gridCol w="5832648">
                  <a:extLst>
                    <a:ext uri="{9D8B030D-6E8A-4147-A177-3AD203B41FA5}">
                      <a16:colId xmlns:a16="http://schemas.microsoft.com/office/drawing/2014/main" val="194821505"/>
                    </a:ext>
                  </a:extLst>
                </a:gridCol>
              </a:tblGrid>
              <a:tr h="612068">
                <a:tc>
                  <a:txBody>
                    <a:bodyPr/>
                    <a:lstStyle/>
                    <a:p>
                      <a:r>
                        <a:rPr lang="en-US" sz="2400" b="1" dirty="0"/>
                        <a:t>Dosage schedule</a:t>
                      </a:r>
                      <a:endParaRPr lang="en-GB" sz="2400" b="1" dirty="0"/>
                    </a:p>
                  </a:txBody>
                  <a:tcPr anchor="ctr"/>
                </a:tc>
                <a:tc>
                  <a:txBody>
                    <a:bodyPr/>
                    <a:lstStyle/>
                    <a:p>
                      <a:r>
                        <a:rPr lang="en-US" sz="2400" b="0" dirty="0"/>
                        <a:t>50 ml administered over 30-60 minutes</a:t>
                      </a:r>
                      <a:endParaRPr lang="en-GB" sz="2400" b="0" dirty="0"/>
                    </a:p>
                  </a:txBody>
                  <a:tcPr anchor="ctr"/>
                </a:tc>
                <a:extLst>
                  <a:ext uri="{0D108BD9-81ED-4DB2-BD59-A6C34878D82A}">
                    <a16:rowId xmlns:a16="http://schemas.microsoft.com/office/drawing/2014/main" val="2802775065"/>
                  </a:ext>
                </a:extLst>
              </a:tr>
              <a:tr h="612068">
                <a:tc>
                  <a:txBody>
                    <a:bodyPr/>
                    <a:lstStyle/>
                    <a:p>
                      <a:r>
                        <a:rPr lang="en-US" sz="2400" b="1" dirty="0"/>
                        <a:t>Maximum daily dose</a:t>
                      </a:r>
                      <a:endParaRPr lang="en-GB" sz="2400" b="1" dirty="0"/>
                    </a:p>
                  </a:txBody>
                  <a:tcPr anchor="ctr"/>
                </a:tc>
                <a:tc>
                  <a:txBody>
                    <a:bodyPr/>
                    <a:lstStyle/>
                    <a:p>
                      <a:r>
                        <a:rPr lang="en-US" sz="2400" b="0" dirty="0"/>
                        <a:t>500 ml / 24 hours</a:t>
                      </a:r>
                      <a:endParaRPr lang="en-GB" sz="2400" b="0" dirty="0"/>
                    </a:p>
                  </a:txBody>
                  <a:tcPr anchor="ctr"/>
                </a:tc>
                <a:extLst>
                  <a:ext uri="{0D108BD9-81ED-4DB2-BD59-A6C34878D82A}">
                    <a16:rowId xmlns:a16="http://schemas.microsoft.com/office/drawing/2014/main" val="88725970"/>
                  </a:ext>
                </a:extLst>
              </a:tr>
            </a:tbl>
          </a:graphicData>
        </a:graphic>
      </p:graphicFrame>
    </p:spTree>
    <p:extLst>
      <p:ext uri="{BB962C8B-B14F-4D97-AF65-F5344CB8AC3E}">
        <p14:creationId xmlns:p14="http://schemas.microsoft.com/office/powerpoint/2010/main" val="3354804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6A0E8-3881-433E-AA0B-46943821F1E1}"/>
              </a:ext>
            </a:extLst>
          </p:cNvPr>
          <p:cNvSpPr>
            <a:spLocks noGrp="1"/>
          </p:cNvSpPr>
          <p:nvPr>
            <p:ph type="title"/>
          </p:nvPr>
        </p:nvSpPr>
        <p:spPr/>
        <p:txBody>
          <a:bodyPr/>
          <a:lstStyle/>
          <a:p>
            <a:r>
              <a:rPr lang="en-US" dirty="0"/>
              <a:t>Intervention flow diagram</a:t>
            </a:r>
            <a:endParaRPr lang="en-GB" dirty="0"/>
          </a:p>
        </p:txBody>
      </p:sp>
      <p:grpSp>
        <p:nvGrpSpPr>
          <p:cNvPr id="3" name="AutoShape 5">
            <a:extLst>
              <a:ext uri="{FF2B5EF4-FFF2-40B4-BE49-F238E27FC236}">
                <a16:creationId xmlns:a16="http://schemas.microsoft.com/office/drawing/2014/main" id="{94A702F8-905F-485A-BFB0-1F8870384B49}"/>
              </a:ext>
            </a:extLst>
          </p:cNvPr>
          <p:cNvGrpSpPr/>
          <p:nvPr/>
        </p:nvGrpSpPr>
        <p:grpSpPr>
          <a:xfrm>
            <a:off x="5440704" y="918877"/>
            <a:ext cx="3355991" cy="498926"/>
            <a:chOff x="-1" y="-1"/>
            <a:chExt cx="3355988" cy="498924"/>
          </a:xfrm>
        </p:grpSpPr>
        <p:sp>
          <p:nvSpPr>
            <p:cNvPr id="4" name="Rectangle">
              <a:extLst>
                <a:ext uri="{FF2B5EF4-FFF2-40B4-BE49-F238E27FC236}">
                  <a16:creationId xmlns:a16="http://schemas.microsoft.com/office/drawing/2014/main" id="{66B3560A-65FB-4CE4-AFB3-CDB3C393B95F}"/>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3000">
                  <a:solidFill>
                    <a:srgbClr val="757477"/>
                  </a:solidFill>
                </a:defRPr>
              </a:pPr>
              <a:endParaRPr sz="3000" dirty="0"/>
            </a:p>
          </p:txBody>
        </p:sp>
        <p:sp>
          <p:nvSpPr>
            <p:cNvPr id="5" name="Randomising">
              <a:extLst>
                <a:ext uri="{FF2B5EF4-FFF2-40B4-BE49-F238E27FC236}">
                  <a16:creationId xmlns:a16="http://schemas.microsoft.com/office/drawing/2014/main" id="{F462E45F-5A4B-46F9-96FF-1791F9967CD2}"/>
                </a:ext>
              </a:extLst>
            </p:cNvPr>
            <p:cNvSpPr txBox="1"/>
            <p:nvPr/>
          </p:nvSpPr>
          <p:spPr>
            <a:xfrm>
              <a:off x="791053" y="49408"/>
              <a:ext cx="1773879" cy="400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err="1"/>
                <a:t>Randomis</a:t>
              </a:r>
              <a:r>
                <a:rPr lang="en-GB" dirty="0" err="1"/>
                <a:t>ation</a:t>
              </a:r>
              <a:endParaRPr dirty="0"/>
            </a:p>
          </p:txBody>
        </p:sp>
      </p:grpSp>
      <p:grpSp>
        <p:nvGrpSpPr>
          <p:cNvPr id="6" name="AutoShape 6">
            <a:extLst>
              <a:ext uri="{FF2B5EF4-FFF2-40B4-BE49-F238E27FC236}">
                <a16:creationId xmlns:a16="http://schemas.microsoft.com/office/drawing/2014/main" id="{4C90AFD1-BDC0-4D28-B44F-C6EBA128D9C4}"/>
              </a:ext>
            </a:extLst>
          </p:cNvPr>
          <p:cNvGrpSpPr/>
          <p:nvPr/>
        </p:nvGrpSpPr>
        <p:grpSpPr>
          <a:xfrm>
            <a:off x="3071659" y="1858027"/>
            <a:ext cx="2880324" cy="830926"/>
            <a:chOff x="-1" y="0"/>
            <a:chExt cx="2880322" cy="830924"/>
          </a:xfrm>
        </p:grpSpPr>
        <p:sp>
          <p:nvSpPr>
            <p:cNvPr id="7" name="Rectangle">
              <a:extLst>
                <a:ext uri="{FF2B5EF4-FFF2-40B4-BE49-F238E27FC236}">
                  <a16:creationId xmlns:a16="http://schemas.microsoft.com/office/drawing/2014/main" id="{BC4A9BF8-112E-4FEA-8565-CA3014943C7B}"/>
                </a:ext>
              </a:extLst>
            </p:cNvPr>
            <p:cNvSpPr/>
            <p:nvPr/>
          </p:nvSpPr>
          <p:spPr>
            <a:xfrm>
              <a:off x="-1" y="0"/>
              <a:ext cx="2880322"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8" name="MAP target  60-65mmHg">
              <a:extLst>
                <a:ext uri="{FF2B5EF4-FFF2-40B4-BE49-F238E27FC236}">
                  <a16:creationId xmlns:a16="http://schemas.microsoft.com/office/drawing/2014/main" id="{4A00D971-BC71-4B60-8A8D-252F4479126F}"/>
                </a:ext>
              </a:extLst>
            </p:cNvPr>
            <p:cNvSpPr txBox="1"/>
            <p:nvPr/>
          </p:nvSpPr>
          <p:spPr>
            <a:xfrm>
              <a:off x="34153" y="70763"/>
              <a:ext cx="2630141" cy="7078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2000"/>
              </a:pPr>
              <a:r>
                <a:rPr lang="en-GB" sz="2000" dirty="0"/>
                <a:t>IV 8.4% w/v sodium bicarbonate*</a:t>
              </a:r>
              <a:endParaRPr sz="2000" dirty="0"/>
            </a:p>
          </p:txBody>
        </p:sp>
      </p:grpSp>
      <p:grpSp>
        <p:nvGrpSpPr>
          <p:cNvPr id="9" name="AutoShape 7">
            <a:extLst>
              <a:ext uri="{FF2B5EF4-FFF2-40B4-BE49-F238E27FC236}">
                <a16:creationId xmlns:a16="http://schemas.microsoft.com/office/drawing/2014/main" id="{AC9113C9-1BEC-421D-B946-8B82756B8E8C}"/>
              </a:ext>
            </a:extLst>
          </p:cNvPr>
          <p:cNvGrpSpPr/>
          <p:nvPr/>
        </p:nvGrpSpPr>
        <p:grpSpPr>
          <a:xfrm>
            <a:off x="8256237" y="1858027"/>
            <a:ext cx="2952331" cy="830926"/>
            <a:chOff x="0" y="0"/>
            <a:chExt cx="2952328" cy="830924"/>
          </a:xfrm>
        </p:grpSpPr>
        <p:sp>
          <p:nvSpPr>
            <p:cNvPr id="10" name="Rectangle">
              <a:extLst>
                <a:ext uri="{FF2B5EF4-FFF2-40B4-BE49-F238E27FC236}">
                  <a16:creationId xmlns:a16="http://schemas.microsoft.com/office/drawing/2014/main" id="{05D87D98-79B9-4B41-B22E-62FD997AFDAA}"/>
                </a:ext>
              </a:extLst>
            </p:cNvPr>
            <p:cNvSpPr/>
            <p:nvPr/>
          </p:nvSpPr>
          <p:spPr>
            <a:xfrm>
              <a:off x="0" y="0"/>
              <a:ext cx="2952328"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11" name="Usual care">
              <a:extLst>
                <a:ext uri="{FF2B5EF4-FFF2-40B4-BE49-F238E27FC236}">
                  <a16:creationId xmlns:a16="http://schemas.microsoft.com/office/drawing/2014/main" id="{E1B407D7-AB3C-4871-AE28-61963AB26ADF}"/>
                </a:ext>
              </a:extLst>
            </p:cNvPr>
            <p:cNvSpPr txBox="1"/>
            <p:nvPr/>
          </p:nvSpPr>
          <p:spPr>
            <a:xfrm>
              <a:off x="0" y="215408"/>
              <a:ext cx="2952328"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000"/>
              </a:lvl1pPr>
            </a:lstStyle>
            <a:p>
              <a:r>
                <a:rPr lang="en-US" dirty="0"/>
                <a:t>No sodium bicarbonate*</a:t>
              </a:r>
              <a:endParaRPr dirty="0"/>
            </a:p>
          </p:txBody>
        </p:sp>
      </p:grpSp>
      <p:sp>
        <p:nvSpPr>
          <p:cNvPr id="12" name="AutoShape 12">
            <a:extLst>
              <a:ext uri="{FF2B5EF4-FFF2-40B4-BE49-F238E27FC236}">
                <a16:creationId xmlns:a16="http://schemas.microsoft.com/office/drawing/2014/main" id="{B61A1724-60AE-40B4-A294-7EDCC69ECFB0}"/>
              </a:ext>
            </a:extLst>
          </p:cNvPr>
          <p:cNvSpPr/>
          <p:nvPr/>
        </p:nvSpPr>
        <p:spPr>
          <a:xfrm flipH="1">
            <a:off x="4718506" y="1441646"/>
            <a:ext cx="2382674" cy="383364"/>
          </a:xfrm>
          <a:prstGeom prst="line">
            <a:avLst/>
          </a:prstGeom>
          <a:noFill/>
          <a:ln w="19050" cap="flat">
            <a:solidFill>
              <a:schemeClr val="accent5">
                <a:lumMod val="50000"/>
              </a:schemeClr>
            </a:solidFill>
            <a:prstDash val="solid"/>
            <a:round/>
            <a:headEnd type="none" w="med" len="med"/>
            <a:tailEnd type="arrow" w="med" len="med"/>
          </a:ln>
          <a:effectLst/>
        </p:spPr>
        <p:txBody>
          <a:bodyPr wrap="square" lIns="45719" tIns="45719" rIns="45719" bIns="45719" numCol="1" anchor="t">
            <a:noAutofit/>
          </a:bodyPr>
          <a:lstStyle/>
          <a:p>
            <a:endParaRPr/>
          </a:p>
        </p:txBody>
      </p:sp>
      <p:sp>
        <p:nvSpPr>
          <p:cNvPr id="13" name="AutoShape 13">
            <a:extLst>
              <a:ext uri="{FF2B5EF4-FFF2-40B4-BE49-F238E27FC236}">
                <a16:creationId xmlns:a16="http://schemas.microsoft.com/office/drawing/2014/main" id="{5E4EB0EA-45EE-4A9A-961A-4B43708A0CF6}"/>
              </a:ext>
            </a:extLst>
          </p:cNvPr>
          <p:cNvSpPr/>
          <p:nvPr/>
        </p:nvSpPr>
        <p:spPr>
          <a:xfrm>
            <a:off x="7058355" y="1441646"/>
            <a:ext cx="2472219" cy="383364"/>
          </a:xfrm>
          <a:prstGeom prst="line">
            <a:avLst/>
          </a:prstGeom>
          <a:noFill/>
          <a:ln w="19050" cap="flat">
            <a:solidFill>
              <a:schemeClr val="accent5">
                <a:lumMod val="50000"/>
              </a:schemeClr>
            </a:solidFill>
            <a:prstDash val="solid"/>
            <a:round/>
            <a:headEnd type="none" w="med" len="med"/>
            <a:tailEnd type="arrow" w="med" len="med"/>
          </a:ln>
          <a:effectLst/>
        </p:spPr>
        <p:txBody>
          <a:bodyPr wrap="square" lIns="45719" tIns="45719" rIns="45719" bIns="45719" numCol="1" anchor="t">
            <a:noAutofit/>
          </a:bodyPr>
          <a:lstStyle/>
          <a:p>
            <a:endParaRPr/>
          </a:p>
        </p:txBody>
      </p:sp>
      <p:grpSp>
        <p:nvGrpSpPr>
          <p:cNvPr id="14" name="AutoShape 6">
            <a:extLst>
              <a:ext uri="{FF2B5EF4-FFF2-40B4-BE49-F238E27FC236}">
                <a16:creationId xmlns:a16="http://schemas.microsoft.com/office/drawing/2014/main" id="{2ACB5F76-C6EE-422C-A42B-24CE1C001838}"/>
              </a:ext>
            </a:extLst>
          </p:cNvPr>
          <p:cNvGrpSpPr/>
          <p:nvPr/>
        </p:nvGrpSpPr>
        <p:grpSpPr>
          <a:xfrm>
            <a:off x="2927648" y="4084775"/>
            <a:ext cx="1368152" cy="526127"/>
            <a:chOff x="-1" y="0"/>
            <a:chExt cx="2880322" cy="830924"/>
          </a:xfrm>
        </p:grpSpPr>
        <p:sp>
          <p:nvSpPr>
            <p:cNvPr id="15" name="Rectangle">
              <a:extLst>
                <a:ext uri="{FF2B5EF4-FFF2-40B4-BE49-F238E27FC236}">
                  <a16:creationId xmlns:a16="http://schemas.microsoft.com/office/drawing/2014/main" id="{D7D8DDE3-0957-435A-8D8E-B6E382429099}"/>
                </a:ext>
              </a:extLst>
            </p:cNvPr>
            <p:cNvSpPr/>
            <p:nvPr/>
          </p:nvSpPr>
          <p:spPr>
            <a:xfrm>
              <a:off x="-1" y="0"/>
              <a:ext cx="2880322"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16" name="MAP target  60-65mmHg">
              <a:extLst>
                <a:ext uri="{FF2B5EF4-FFF2-40B4-BE49-F238E27FC236}">
                  <a16:creationId xmlns:a16="http://schemas.microsoft.com/office/drawing/2014/main" id="{8D0BE710-F9BE-4A51-A6B1-C6226FEB92B3}"/>
                </a:ext>
              </a:extLst>
            </p:cNvPr>
            <p:cNvSpPr txBox="1"/>
            <p:nvPr/>
          </p:nvSpPr>
          <p:spPr>
            <a:xfrm>
              <a:off x="34153" y="224650"/>
              <a:ext cx="2630141"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2000"/>
              </a:pPr>
              <a:r>
                <a:rPr lang="en-GB" dirty="0"/>
                <a:t>pH &lt; 7.30</a:t>
              </a:r>
              <a:endParaRPr dirty="0"/>
            </a:p>
          </p:txBody>
        </p:sp>
      </p:grpSp>
      <p:grpSp>
        <p:nvGrpSpPr>
          <p:cNvPr id="17" name="AutoShape 6">
            <a:extLst>
              <a:ext uri="{FF2B5EF4-FFF2-40B4-BE49-F238E27FC236}">
                <a16:creationId xmlns:a16="http://schemas.microsoft.com/office/drawing/2014/main" id="{5F65EAD7-7B85-4663-B7DF-4930EDEBBDF3}"/>
              </a:ext>
            </a:extLst>
          </p:cNvPr>
          <p:cNvGrpSpPr/>
          <p:nvPr/>
        </p:nvGrpSpPr>
        <p:grpSpPr>
          <a:xfrm>
            <a:off x="3071659" y="2938147"/>
            <a:ext cx="2880324" cy="830926"/>
            <a:chOff x="-1" y="0"/>
            <a:chExt cx="2880322" cy="830924"/>
          </a:xfrm>
        </p:grpSpPr>
        <p:sp>
          <p:nvSpPr>
            <p:cNvPr id="18" name="Rectangle">
              <a:extLst>
                <a:ext uri="{FF2B5EF4-FFF2-40B4-BE49-F238E27FC236}">
                  <a16:creationId xmlns:a16="http://schemas.microsoft.com/office/drawing/2014/main" id="{95234F20-4C4C-45BB-9E9E-D5D21C55C2B1}"/>
                </a:ext>
              </a:extLst>
            </p:cNvPr>
            <p:cNvSpPr/>
            <p:nvPr/>
          </p:nvSpPr>
          <p:spPr>
            <a:xfrm>
              <a:off x="-1" y="0"/>
              <a:ext cx="2880322"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19" name="MAP target  60-65mmHg">
              <a:extLst>
                <a:ext uri="{FF2B5EF4-FFF2-40B4-BE49-F238E27FC236}">
                  <a16:creationId xmlns:a16="http://schemas.microsoft.com/office/drawing/2014/main" id="{84BC472A-65C8-482D-99CF-153E2B7365DC}"/>
                </a:ext>
              </a:extLst>
            </p:cNvPr>
            <p:cNvSpPr txBox="1"/>
            <p:nvPr/>
          </p:nvSpPr>
          <p:spPr>
            <a:xfrm>
              <a:off x="34153" y="70763"/>
              <a:ext cx="2630141" cy="7078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2000"/>
              </a:pPr>
              <a:r>
                <a:rPr lang="en-GB" dirty="0"/>
                <a:t>ABG 1-2 hrs </a:t>
              </a:r>
            </a:p>
            <a:p>
              <a:pPr algn="ctr">
                <a:defRPr sz="2000"/>
              </a:pPr>
              <a:r>
                <a:rPr lang="en-GB" dirty="0"/>
                <a:t>post-infusion</a:t>
              </a:r>
              <a:endParaRPr dirty="0"/>
            </a:p>
          </p:txBody>
        </p:sp>
      </p:grpSp>
      <p:grpSp>
        <p:nvGrpSpPr>
          <p:cNvPr id="22" name="AutoShape 6">
            <a:extLst>
              <a:ext uri="{FF2B5EF4-FFF2-40B4-BE49-F238E27FC236}">
                <a16:creationId xmlns:a16="http://schemas.microsoft.com/office/drawing/2014/main" id="{B6202E06-57E5-4E01-B714-1D49A1F1486C}"/>
              </a:ext>
            </a:extLst>
          </p:cNvPr>
          <p:cNvGrpSpPr/>
          <p:nvPr/>
        </p:nvGrpSpPr>
        <p:grpSpPr>
          <a:xfrm>
            <a:off x="4727847" y="4084775"/>
            <a:ext cx="1368152" cy="526127"/>
            <a:chOff x="-1" y="0"/>
            <a:chExt cx="2880322" cy="830924"/>
          </a:xfrm>
        </p:grpSpPr>
        <p:sp>
          <p:nvSpPr>
            <p:cNvPr id="23" name="Rectangle">
              <a:extLst>
                <a:ext uri="{FF2B5EF4-FFF2-40B4-BE49-F238E27FC236}">
                  <a16:creationId xmlns:a16="http://schemas.microsoft.com/office/drawing/2014/main" id="{CCFB13FE-AA0E-49C0-A5F0-CF0D537129DC}"/>
                </a:ext>
              </a:extLst>
            </p:cNvPr>
            <p:cNvSpPr/>
            <p:nvPr/>
          </p:nvSpPr>
          <p:spPr>
            <a:xfrm>
              <a:off x="-1" y="0"/>
              <a:ext cx="2880322"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24" name="MAP target  60-65mmHg">
              <a:extLst>
                <a:ext uri="{FF2B5EF4-FFF2-40B4-BE49-F238E27FC236}">
                  <a16:creationId xmlns:a16="http://schemas.microsoft.com/office/drawing/2014/main" id="{A9A3B619-F167-4EAC-93E0-D3ED66EBDEA6}"/>
                </a:ext>
              </a:extLst>
            </p:cNvPr>
            <p:cNvSpPr txBox="1"/>
            <p:nvPr/>
          </p:nvSpPr>
          <p:spPr>
            <a:xfrm>
              <a:off x="34153" y="108755"/>
              <a:ext cx="2630141" cy="6318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2000"/>
              </a:pPr>
              <a:r>
                <a:rPr lang="en-GB" dirty="0"/>
                <a:t>pH ≥ 7.30</a:t>
              </a:r>
              <a:endParaRPr dirty="0"/>
            </a:p>
          </p:txBody>
        </p:sp>
      </p:grpSp>
      <p:grpSp>
        <p:nvGrpSpPr>
          <p:cNvPr id="25" name="AutoShape 6">
            <a:extLst>
              <a:ext uri="{FF2B5EF4-FFF2-40B4-BE49-F238E27FC236}">
                <a16:creationId xmlns:a16="http://schemas.microsoft.com/office/drawing/2014/main" id="{F4F4244F-234B-4020-90D6-4FDB5E95CEB3}"/>
              </a:ext>
            </a:extLst>
          </p:cNvPr>
          <p:cNvGrpSpPr/>
          <p:nvPr/>
        </p:nvGrpSpPr>
        <p:grpSpPr>
          <a:xfrm>
            <a:off x="3978705" y="4882363"/>
            <a:ext cx="3089407" cy="649782"/>
            <a:chOff x="-2" y="-614570"/>
            <a:chExt cx="4103432" cy="2008766"/>
          </a:xfrm>
        </p:grpSpPr>
        <p:sp>
          <p:nvSpPr>
            <p:cNvPr id="26" name="Rectangle">
              <a:extLst>
                <a:ext uri="{FF2B5EF4-FFF2-40B4-BE49-F238E27FC236}">
                  <a16:creationId xmlns:a16="http://schemas.microsoft.com/office/drawing/2014/main" id="{9E8C8BC3-C904-489D-8184-8E197C8C35AC}"/>
                </a:ext>
              </a:extLst>
            </p:cNvPr>
            <p:cNvSpPr/>
            <p:nvPr/>
          </p:nvSpPr>
          <p:spPr>
            <a:xfrm>
              <a:off x="-2" y="-614570"/>
              <a:ext cx="4103432" cy="2008766"/>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27" name="MAP target  60-65mmHg">
              <a:extLst>
                <a:ext uri="{FF2B5EF4-FFF2-40B4-BE49-F238E27FC236}">
                  <a16:creationId xmlns:a16="http://schemas.microsoft.com/office/drawing/2014/main" id="{5256F511-1B0F-4A82-8511-F7DB9D83C8B0}"/>
                </a:ext>
              </a:extLst>
            </p:cNvPr>
            <p:cNvSpPr txBox="1"/>
            <p:nvPr/>
          </p:nvSpPr>
          <p:spPr>
            <a:xfrm>
              <a:off x="34153" y="-53229"/>
              <a:ext cx="4069277" cy="9558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2000"/>
              </a:pPr>
              <a:r>
                <a:rPr lang="en-GB" sz="1400" dirty="0"/>
                <a:t>Monitor pH for duration of critical care unit stay, initiation of KRT or 90 days, whichever comes first</a:t>
              </a:r>
              <a:endParaRPr sz="1400" dirty="0"/>
            </a:p>
          </p:txBody>
        </p:sp>
      </p:grpSp>
      <p:grpSp>
        <p:nvGrpSpPr>
          <p:cNvPr id="31" name="AutoShape 6">
            <a:extLst>
              <a:ext uri="{FF2B5EF4-FFF2-40B4-BE49-F238E27FC236}">
                <a16:creationId xmlns:a16="http://schemas.microsoft.com/office/drawing/2014/main" id="{A52A694D-DFEC-4CB7-A990-DC41ED21871D}"/>
              </a:ext>
            </a:extLst>
          </p:cNvPr>
          <p:cNvGrpSpPr/>
          <p:nvPr/>
        </p:nvGrpSpPr>
        <p:grpSpPr>
          <a:xfrm>
            <a:off x="5885125" y="5927209"/>
            <a:ext cx="1368152" cy="526127"/>
            <a:chOff x="-1" y="0"/>
            <a:chExt cx="2880322" cy="830924"/>
          </a:xfrm>
        </p:grpSpPr>
        <p:sp>
          <p:nvSpPr>
            <p:cNvPr id="32" name="Rectangle">
              <a:extLst>
                <a:ext uri="{FF2B5EF4-FFF2-40B4-BE49-F238E27FC236}">
                  <a16:creationId xmlns:a16="http://schemas.microsoft.com/office/drawing/2014/main" id="{0631C10D-6D6E-433C-9B60-7F229A096315}"/>
                </a:ext>
              </a:extLst>
            </p:cNvPr>
            <p:cNvSpPr/>
            <p:nvPr/>
          </p:nvSpPr>
          <p:spPr>
            <a:xfrm>
              <a:off x="-1" y="0"/>
              <a:ext cx="2880322"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33" name="MAP target  60-65mmHg">
              <a:extLst>
                <a:ext uri="{FF2B5EF4-FFF2-40B4-BE49-F238E27FC236}">
                  <a16:creationId xmlns:a16="http://schemas.microsoft.com/office/drawing/2014/main" id="{30B874BE-6C59-4542-86E5-47D5E695D305}"/>
                </a:ext>
              </a:extLst>
            </p:cNvPr>
            <p:cNvSpPr txBox="1"/>
            <p:nvPr/>
          </p:nvSpPr>
          <p:spPr>
            <a:xfrm>
              <a:off x="34153" y="108755"/>
              <a:ext cx="2630141" cy="6318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2000"/>
              </a:pPr>
              <a:r>
                <a:rPr lang="en-GB" dirty="0"/>
                <a:t>pH ≥ 7.30</a:t>
              </a:r>
              <a:endParaRPr dirty="0"/>
            </a:p>
          </p:txBody>
        </p:sp>
      </p:grpSp>
      <p:grpSp>
        <p:nvGrpSpPr>
          <p:cNvPr id="28" name="AutoShape 6">
            <a:extLst>
              <a:ext uri="{FF2B5EF4-FFF2-40B4-BE49-F238E27FC236}">
                <a16:creationId xmlns:a16="http://schemas.microsoft.com/office/drawing/2014/main" id="{449B28EE-CB66-4897-BD0D-CD019165DF91}"/>
              </a:ext>
            </a:extLst>
          </p:cNvPr>
          <p:cNvGrpSpPr/>
          <p:nvPr/>
        </p:nvGrpSpPr>
        <p:grpSpPr>
          <a:xfrm>
            <a:off x="3736808" y="5927209"/>
            <a:ext cx="1368152" cy="526127"/>
            <a:chOff x="-1" y="0"/>
            <a:chExt cx="2880322" cy="830924"/>
          </a:xfrm>
        </p:grpSpPr>
        <p:sp>
          <p:nvSpPr>
            <p:cNvPr id="29" name="Rectangle">
              <a:extLst>
                <a:ext uri="{FF2B5EF4-FFF2-40B4-BE49-F238E27FC236}">
                  <a16:creationId xmlns:a16="http://schemas.microsoft.com/office/drawing/2014/main" id="{8FAC5794-A827-44B0-A9C1-A32EC1910A45}"/>
                </a:ext>
              </a:extLst>
            </p:cNvPr>
            <p:cNvSpPr/>
            <p:nvPr/>
          </p:nvSpPr>
          <p:spPr>
            <a:xfrm>
              <a:off x="-1" y="0"/>
              <a:ext cx="2880322"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30" name="MAP target  60-65mmHg">
              <a:extLst>
                <a:ext uri="{FF2B5EF4-FFF2-40B4-BE49-F238E27FC236}">
                  <a16:creationId xmlns:a16="http://schemas.microsoft.com/office/drawing/2014/main" id="{72A02AFD-8A0B-496E-B0F9-769F9C4A4670}"/>
                </a:ext>
              </a:extLst>
            </p:cNvPr>
            <p:cNvSpPr txBox="1"/>
            <p:nvPr/>
          </p:nvSpPr>
          <p:spPr>
            <a:xfrm>
              <a:off x="34153" y="224650"/>
              <a:ext cx="2630141"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2000"/>
              </a:pPr>
              <a:r>
                <a:rPr lang="en-GB" dirty="0"/>
                <a:t>pH &lt; 7.30</a:t>
              </a:r>
              <a:endParaRPr dirty="0"/>
            </a:p>
          </p:txBody>
        </p:sp>
      </p:grpSp>
      <p:cxnSp>
        <p:nvCxnSpPr>
          <p:cNvPr id="38" name="Straight Arrow Connector 37">
            <a:extLst>
              <a:ext uri="{FF2B5EF4-FFF2-40B4-BE49-F238E27FC236}">
                <a16:creationId xmlns:a16="http://schemas.microsoft.com/office/drawing/2014/main" id="{9E53EBEF-EE3E-49DD-B8EE-FC001D006452}"/>
              </a:ext>
            </a:extLst>
          </p:cNvPr>
          <p:cNvCxnSpPr>
            <a:stCxn id="7" idx="2"/>
          </p:cNvCxnSpPr>
          <p:nvPr/>
        </p:nvCxnSpPr>
        <p:spPr>
          <a:xfrm>
            <a:off x="4511821" y="2688953"/>
            <a:ext cx="3" cy="249194"/>
          </a:xfrm>
          <a:prstGeom prst="straightConnector1">
            <a:avLst/>
          </a:prstGeom>
          <a:ln w="19050">
            <a:solidFill>
              <a:schemeClr val="accent5">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F640684-AB07-4292-BC8C-82DA916DB856}"/>
              </a:ext>
            </a:extLst>
          </p:cNvPr>
          <p:cNvCxnSpPr>
            <a:cxnSpLocks/>
            <a:stCxn id="18" idx="2"/>
            <a:endCxn id="15" idx="0"/>
          </p:cNvCxnSpPr>
          <p:nvPr/>
        </p:nvCxnSpPr>
        <p:spPr>
          <a:xfrm flipH="1">
            <a:off x="3611724" y="3769073"/>
            <a:ext cx="900097" cy="315702"/>
          </a:xfrm>
          <a:prstGeom prst="straightConnector1">
            <a:avLst/>
          </a:prstGeom>
          <a:ln w="19050">
            <a:solidFill>
              <a:schemeClr val="accent5">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E435943-666E-4C61-A0F1-C18CA7D9FBF8}"/>
              </a:ext>
            </a:extLst>
          </p:cNvPr>
          <p:cNvCxnSpPr>
            <a:cxnSpLocks/>
            <a:stCxn id="18" idx="2"/>
            <a:endCxn id="23" idx="0"/>
          </p:cNvCxnSpPr>
          <p:nvPr/>
        </p:nvCxnSpPr>
        <p:spPr>
          <a:xfrm>
            <a:off x="4511821" y="3769073"/>
            <a:ext cx="900102" cy="315702"/>
          </a:xfrm>
          <a:prstGeom prst="straightConnector1">
            <a:avLst/>
          </a:prstGeom>
          <a:ln w="19050">
            <a:solidFill>
              <a:schemeClr val="accent5">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145B46C-83DE-4AD2-93BC-2CFB963DB9C8}"/>
              </a:ext>
            </a:extLst>
          </p:cNvPr>
          <p:cNvCxnSpPr>
            <a:cxnSpLocks/>
          </p:cNvCxnSpPr>
          <p:nvPr/>
        </p:nvCxnSpPr>
        <p:spPr>
          <a:xfrm>
            <a:off x="5440948" y="4633169"/>
            <a:ext cx="3" cy="249194"/>
          </a:xfrm>
          <a:prstGeom prst="straightConnector1">
            <a:avLst/>
          </a:prstGeom>
          <a:ln w="19050">
            <a:solidFill>
              <a:schemeClr val="accent5">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DAF5B8F-F694-4256-87F1-C134B00C2B2F}"/>
              </a:ext>
            </a:extLst>
          </p:cNvPr>
          <p:cNvCxnSpPr>
            <a:cxnSpLocks/>
            <a:stCxn id="26" idx="2"/>
            <a:endCxn id="29" idx="0"/>
          </p:cNvCxnSpPr>
          <p:nvPr/>
        </p:nvCxnSpPr>
        <p:spPr>
          <a:xfrm flipH="1">
            <a:off x="4420884" y="5532145"/>
            <a:ext cx="1102525" cy="395064"/>
          </a:xfrm>
          <a:prstGeom prst="straightConnector1">
            <a:avLst/>
          </a:prstGeom>
          <a:ln w="19050">
            <a:solidFill>
              <a:schemeClr val="accent5">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20F2AE8-3201-4C43-9F57-A2F167A80B8A}"/>
              </a:ext>
            </a:extLst>
          </p:cNvPr>
          <p:cNvCxnSpPr>
            <a:cxnSpLocks/>
            <a:stCxn id="26" idx="2"/>
            <a:endCxn id="32" idx="0"/>
          </p:cNvCxnSpPr>
          <p:nvPr/>
        </p:nvCxnSpPr>
        <p:spPr>
          <a:xfrm>
            <a:off x="5523409" y="5532145"/>
            <a:ext cx="1045792" cy="395064"/>
          </a:xfrm>
          <a:prstGeom prst="straightConnector1">
            <a:avLst/>
          </a:prstGeom>
          <a:ln w="19050">
            <a:solidFill>
              <a:schemeClr val="accent5">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5185B47-234A-436D-A55E-21B07E575E7E}"/>
              </a:ext>
            </a:extLst>
          </p:cNvPr>
          <p:cNvCxnSpPr>
            <a:cxnSpLocks/>
            <a:stCxn id="30" idx="1"/>
          </p:cNvCxnSpPr>
          <p:nvPr/>
        </p:nvCxnSpPr>
        <p:spPr>
          <a:xfrm flipH="1">
            <a:off x="1208423" y="6196125"/>
            <a:ext cx="2544608" cy="0"/>
          </a:xfrm>
          <a:prstGeom prst="straightConnector1">
            <a:avLst/>
          </a:prstGeom>
          <a:ln w="19050">
            <a:solidFill>
              <a:schemeClr val="accent5">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CEBC760-9805-458B-A8DA-6B314CB905A1}"/>
              </a:ext>
            </a:extLst>
          </p:cNvPr>
          <p:cNvCxnSpPr>
            <a:cxnSpLocks/>
          </p:cNvCxnSpPr>
          <p:nvPr/>
        </p:nvCxnSpPr>
        <p:spPr>
          <a:xfrm flipH="1" flipV="1">
            <a:off x="1199456" y="4353691"/>
            <a:ext cx="1" cy="1836582"/>
          </a:xfrm>
          <a:prstGeom prst="straightConnector1">
            <a:avLst/>
          </a:prstGeom>
          <a:ln w="19050">
            <a:solidFill>
              <a:schemeClr val="accent5">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FD04F4BA-986B-4279-8779-1DA85B6D9A0E}"/>
              </a:ext>
            </a:extLst>
          </p:cNvPr>
          <p:cNvCxnSpPr>
            <a:cxnSpLocks/>
            <a:stCxn id="16" idx="1"/>
          </p:cNvCxnSpPr>
          <p:nvPr/>
        </p:nvCxnSpPr>
        <p:spPr>
          <a:xfrm flipH="1">
            <a:off x="1199456" y="4353691"/>
            <a:ext cx="1744415" cy="0"/>
          </a:xfrm>
          <a:prstGeom prst="straightConnector1">
            <a:avLst/>
          </a:prstGeom>
          <a:ln w="19050">
            <a:solidFill>
              <a:schemeClr val="accent5">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C33CA5A-9114-40B5-A4D0-80401A7796B4}"/>
              </a:ext>
            </a:extLst>
          </p:cNvPr>
          <p:cNvCxnSpPr>
            <a:cxnSpLocks/>
          </p:cNvCxnSpPr>
          <p:nvPr/>
        </p:nvCxnSpPr>
        <p:spPr>
          <a:xfrm flipV="1">
            <a:off x="1199456" y="2282732"/>
            <a:ext cx="8967" cy="2070959"/>
          </a:xfrm>
          <a:prstGeom prst="straightConnector1">
            <a:avLst/>
          </a:prstGeom>
          <a:ln w="19050">
            <a:solidFill>
              <a:schemeClr val="accent5">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F16D7BC-71F0-4F84-84C2-AA97BDD44EB7}"/>
              </a:ext>
            </a:extLst>
          </p:cNvPr>
          <p:cNvCxnSpPr>
            <a:cxnSpLocks/>
            <a:endCxn id="7" idx="1"/>
          </p:cNvCxnSpPr>
          <p:nvPr/>
        </p:nvCxnSpPr>
        <p:spPr>
          <a:xfrm>
            <a:off x="1208423" y="2273490"/>
            <a:ext cx="1863236" cy="0"/>
          </a:xfrm>
          <a:prstGeom prst="straightConnector1">
            <a:avLst/>
          </a:prstGeom>
          <a:ln w="19050">
            <a:solidFill>
              <a:schemeClr val="accent5">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2780098-3D35-4DC8-8287-EB3F8F480807}"/>
              </a:ext>
            </a:extLst>
          </p:cNvPr>
          <p:cNvSpPr txBox="1"/>
          <p:nvPr/>
        </p:nvSpPr>
        <p:spPr>
          <a:xfrm>
            <a:off x="1267081" y="2562633"/>
            <a:ext cx="1232904" cy="1600438"/>
          </a:xfrm>
          <a:prstGeom prst="rect">
            <a:avLst/>
          </a:prstGeom>
          <a:noFill/>
        </p:spPr>
        <p:txBody>
          <a:bodyPr wrap="square">
            <a:spAutoFit/>
          </a:bodyPr>
          <a:lstStyle/>
          <a:p>
            <a:r>
              <a:rPr lang="en-US" sz="1400" b="0" i="0" u="none" strike="noStrike" baseline="0" dirty="0">
                <a:solidFill>
                  <a:srgbClr val="808080"/>
                </a:solidFill>
                <a:latin typeface="Arial" panose="020B0604020202020204" pitchFamily="34" charset="0"/>
              </a:rPr>
              <a:t>Repeat sodium bicarbonate</a:t>
            </a:r>
          </a:p>
          <a:p>
            <a:r>
              <a:rPr lang="en-US" sz="1400" b="0" i="0" u="none" strike="noStrike" baseline="0" dirty="0">
                <a:solidFill>
                  <a:srgbClr val="808080"/>
                </a:solidFill>
                <a:latin typeface="Arial" panose="020B0604020202020204" pitchFamily="34" charset="0"/>
              </a:rPr>
              <a:t>infusion, </a:t>
            </a:r>
          </a:p>
          <a:p>
            <a:r>
              <a:rPr lang="en-US" sz="1400" b="0" i="0" u="none" strike="noStrike" baseline="0" dirty="0">
                <a:solidFill>
                  <a:srgbClr val="808080"/>
                </a:solidFill>
                <a:latin typeface="Arial" panose="020B0604020202020204" pitchFamily="34" charset="0"/>
              </a:rPr>
              <a:t>up to a max daily dose of 500ml/24hrs*</a:t>
            </a:r>
            <a:endParaRPr lang="en-GB" sz="1400" dirty="0"/>
          </a:p>
        </p:txBody>
      </p:sp>
      <p:sp>
        <p:nvSpPr>
          <p:cNvPr id="86" name="Slide Number Placeholder 3">
            <a:extLst>
              <a:ext uri="{FF2B5EF4-FFF2-40B4-BE49-F238E27FC236}">
                <a16:creationId xmlns:a16="http://schemas.microsoft.com/office/drawing/2014/main" id="{043C3D37-46C3-4CC1-AB29-097772046874}"/>
              </a:ext>
            </a:extLst>
          </p:cNvPr>
          <p:cNvSpPr txBox="1">
            <a:spLocks/>
          </p:cNvSpPr>
          <p:nvPr/>
        </p:nvSpPr>
        <p:spPr>
          <a:xfrm>
            <a:off x="11452626" y="6141374"/>
            <a:ext cx="404014" cy="254806"/>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86CB4B4D-7CA3-9044-876B-883B54F8677D}" type="slidenum">
              <a:rPr lang="en-GB" sz="1200" smtClean="0">
                <a:latin typeface="+mj-lt"/>
              </a:rPr>
              <a:pPr/>
              <a:t>37</a:t>
            </a:fld>
            <a:endParaRPr lang="en-GB" sz="1200" dirty="0">
              <a:latin typeface="+mj-lt"/>
            </a:endParaRPr>
          </a:p>
        </p:txBody>
      </p:sp>
      <p:pic>
        <p:nvPicPr>
          <p:cNvPr id="87" name="Picture 86">
            <a:extLst>
              <a:ext uri="{FF2B5EF4-FFF2-40B4-BE49-F238E27FC236}">
                <a16:creationId xmlns:a16="http://schemas.microsoft.com/office/drawing/2014/main" id="{D321E748-2673-445D-8ED7-C8F7B091FDC6}"/>
              </a:ext>
            </a:extLst>
          </p:cNvPr>
          <p:cNvPicPr>
            <a:picLocks noChangeAspect="1"/>
          </p:cNvPicPr>
          <p:nvPr/>
        </p:nvPicPr>
        <p:blipFill>
          <a:blip r:embed="rId2"/>
          <a:stretch>
            <a:fillRect/>
          </a:stretch>
        </p:blipFill>
        <p:spPr>
          <a:xfrm>
            <a:off x="9696400" y="5905573"/>
            <a:ext cx="1756226" cy="794294"/>
          </a:xfrm>
          <a:prstGeom prst="rect">
            <a:avLst/>
          </a:prstGeom>
        </p:spPr>
      </p:pic>
      <p:cxnSp>
        <p:nvCxnSpPr>
          <p:cNvPr id="46" name="Straight Arrow Connector 45">
            <a:extLst>
              <a:ext uri="{FF2B5EF4-FFF2-40B4-BE49-F238E27FC236}">
                <a16:creationId xmlns:a16="http://schemas.microsoft.com/office/drawing/2014/main" id="{537E4239-E3A1-403F-9FFC-1240298CE9DC}"/>
              </a:ext>
            </a:extLst>
          </p:cNvPr>
          <p:cNvCxnSpPr>
            <a:cxnSpLocks/>
          </p:cNvCxnSpPr>
          <p:nvPr/>
        </p:nvCxnSpPr>
        <p:spPr>
          <a:xfrm>
            <a:off x="7253277" y="6190273"/>
            <a:ext cx="498907" cy="0"/>
          </a:xfrm>
          <a:prstGeom prst="straightConnector1">
            <a:avLst/>
          </a:prstGeom>
          <a:ln w="19050">
            <a:solidFill>
              <a:schemeClr val="accent5">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590D23C-A459-4853-A6FF-6DA42421CF42}"/>
              </a:ext>
            </a:extLst>
          </p:cNvPr>
          <p:cNvCxnSpPr>
            <a:cxnSpLocks/>
            <a:endCxn id="27" idx="3"/>
          </p:cNvCxnSpPr>
          <p:nvPr/>
        </p:nvCxnSpPr>
        <p:spPr>
          <a:xfrm flipH="1">
            <a:off x="7068112" y="5218540"/>
            <a:ext cx="684072" cy="0"/>
          </a:xfrm>
          <a:prstGeom prst="straightConnector1">
            <a:avLst/>
          </a:prstGeom>
          <a:ln w="19050">
            <a:solidFill>
              <a:schemeClr val="accent5">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9948FFB-EB3A-4ECE-A5C1-BE290EE1CE9A}"/>
              </a:ext>
            </a:extLst>
          </p:cNvPr>
          <p:cNvCxnSpPr>
            <a:cxnSpLocks/>
          </p:cNvCxnSpPr>
          <p:nvPr/>
        </p:nvCxnSpPr>
        <p:spPr>
          <a:xfrm flipV="1">
            <a:off x="7746885" y="5218540"/>
            <a:ext cx="0" cy="971733"/>
          </a:xfrm>
          <a:prstGeom prst="straightConnector1">
            <a:avLst/>
          </a:prstGeom>
          <a:ln w="19050">
            <a:solidFill>
              <a:schemeClr val="accent5">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66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F15F-59B1-479D-8A05-A3E0695CB9C5}"/>
              </a:ext>
            </a:extLst>
          </p:cNvPr>
          <p:cNvSpPr>
            <a:spLocks noGrp="1"/>
          </p:cNvSpPr>
          <p:nvPr>
            <p:ph type="title"/>
          </p:nvPr>
        </p:nvSpPr>
        <p:spPr/>
        <p:txBody>
          <a:bodyPr/>
          <a:lstStyle/>
          <a:p>
            <a:r>
              <a:rPr lang="en-US" dirty="0"/>
              <a:t>FAQs</a:t>
            </a:r>
            <a:endParaRPr lang="en-GB" dirty="0"/>
          </a:p>
        </p:txBody>
      </p:sp>
      <p:sp>
        <p:nvSpPr>
          <p:cNvPr id="3" name="Content Placeholder 2">
            <a:extLst>
              <a:ext uri="{FF2B5EF4-FFF2-40B4-BE49-F238E27FC236}">
                <a16:creationId xmlns:a16="http://schemas.microsoft.com/office/drawing/2014/main" id="{F650C3A3-D17A-43BE-A955-7C31CC6709B1}"/>
              </a:ext>
            </a:extLst>
          </p:cNvPr>
          <p:cNvSpPr>
            <a:spLocks noGrp="1"/>
          </p:cNvSpPr>
          <p:nvPr>
            <p:ph idx="1"/>
          </p:nvPr>
        </p:nvSpPr>
        <p:spPr/>
        <p:txBody>
          <a:bodyPr/>
          <a:lstStyle/>
          <a:p>
            <a:r>
              <a:rPr lang="en-US" dirty="0"/>
              <a:t>IMP given centrally or peripherally?</a:t>
            </a:r>
          </a:p>
          <a:p>
            <a:endParaRPr lang="en-US" sz="1000" dirty="0"/>
          </a:p>
          <a:p>
            <a:pPr lvl="1">
              <a:spcBef>
                <a:spcPts val="1000"/>
              </a:spcBef>
            </a:pPr>
            <a:r>
              <a:rPr lang="en-US" dirty="0"/>
              <a:t>Ultimately depends on your Trust guidelines but the investigators agree 8.4% w/v sodium bicarbonate would usually be given </a:t>
            </a:r>
            <a:r>
              <a:rPr lang="en-US" u="sng" dirty="0"/>
              <a:t>centrally</a:t>
            </a:r>
            <a:r>
              <a:rPr lang="en-US" dirty="0"/>
              <a:t>, though a dose in an emergency could initially be delivered peripherally</a:t>
            </a:r>
          </a:p>
          <a:p>
            <a:pPr lvl="1">
              <a:spcBef>
                <a:spcPts val="1000"/>
              </a:spcBef>
            </a:pPr>
            <a:endParaRPr lang="en-US" sz="1000" dirty="0"/>
          </a:p>
          <a:p>
            <a:pPr lvl="1">
              <a:spcBef>
                <a:spcPts val="1000"/>
              </a:spcBef>
            </a:pPr>
            <a:r>
              <a:rPr lang="en-US" dirty="0"/>
              <a:t>If the patient is otherwise eligible but does not have central access and no plans for it for their care, then record this patient as ‘Eligible not </a:t>
            </a:r>
            <a:r>
              <a:rPr lang="en-US" dirty="0" err="1"/>
              <a:t>randomised</a:t>
            </a:r>
            <a:r>
              <a:rPr lang="en-US" dirty="0"/>
              <a:t>’ and document the reason on the screening and enrolment log </a:t>
            </a:r>
          </a:p>
          <a:p>
            <a:pPr lvl="1"/>
            <a:endParaRPr lang="en-US" sz="1000" dirty="0"/>
          </a:p>
        </p:txBody>
      </p:sp>
      <p:sp>
        <p:nvSpPr>
          <p:cNvPr id="4" name="Slide Number Placeholder 3">
            <a:extLst>
              <a:ext uri="{FF2B5EF4-FFF2-40B4-BE49-F238E27FC236}">
                <a16:creationId xmlns:a16="http://schemas.microsoft.com/office/drawing/2014/main" id="{818A50D8-62F2-4B6D-8684-10FF7532C3EC}"/>
              </a:ext>
            </a:extLst>
          </p:cNvPr>
          <p:cNvSpPr>
            <a:spLocks noGrp="1"/>
          </p:cNvSpPr>
          <p:nvPr>
            <p:ph type="sldNum" sz="quarter" idx="2"/>
          </p:nvPr>
        </p:nvSpPr>
        <p:spPr/>
        <p:txBody>
          <a:bodyPr/>
          <a:lstStyle/>
          <a:p>
            <a:fld id="{86CB4B4D-7CA3-9044-876B-883B54F8677D}" type="slidenum">
              <a:rPr lang="en-GB" smtClean="0"/>
              <a:t>38</a:t>
            </a:fld>
            <a:endParaRPr lang="en-GB" dirty="0"/>
          </a:p>
        </p:txBody>
      </p:sp>
    </p:spTree>
    <p:extLst>
      <p:ext uri="{BB962C8B-B14F-4D97-AF65-F5344CB8AC3E}">
        <p14:creationId xmlns:p14="http://schemas.microsoft.com/office/powerpoint/2010/main" val="967309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BE16E-D7AA-41D2-AB70-A870D4855291}"/>
              </a:ext>
            </a:extLst>
          </p:cNvPr>
          <p:cNvSpPr>
            <a:spLocks noGrp="1"/>
          </p:cNvSpPr>
          <p:nvPr>
            <p:ph type="title"/>
          </p:nvPr>
        </p:nvSpPr>
        <p:spPr/>
        <p:txBody>
          <a:bodyPr/>
          <a:lstStyle/>
          <a:p>
            <a:r>
              <a:rPr lang="en-US" dirty="0"/>
              <a:t>FAQs</a:t>
            </a:r>
            <a:endParaRPr lang="en-GB" dirty="0"/>
          </a:p>
        </p:txBody>
      </p:sp>
      <p:sp>
        <p:nvSpPr>
          <p:cNvPr id="3" name="Content Placeholder 2">
            <a:extLst>
              <a:ext uri="{FF2B5EF4-FFF2-40B4-BE49-F238E27FC236}">
                <a16:creationId xmlns:a16="http://schemas.microsoft.com/office/drawing/2014/main" id="{CBA37C61-DD70-48D9-85D7-AD3BADA86806}"/>
              </a:ext>
            </a:extLst>
          </p:cNvPr>
          <p:cNvSpPr>
            <a:spLocks noGrp="1"/>
          </p:cNvSpPr>
          <p:nvPr>
            <p:ph idx="1"/>
          </p:nvPr>
        </p:nvSpPr>
        <p:spPr/>
        <p:txBody>
          <a:bodyPr/>
          <a:lstStyle/>
          <a:p>
            <a:r>
              <a:rPr lang="en-US" dirty="0"/>
              <a:t>Do prescribers need to be GCP trained if they are only going to prescribe?</a:t>
            </a:r>
          </a:p>
          <a:p>
            <a:pPr marL="0" indent="0">
              <a:buNone/>
            </a:pPr>
            <a:endParaRPr lang="en-US" sz="1000" dirty="0"/>
          </a:p>
          <a:p>
            <a:pPr lvl="1"/>
            <a:r>
              <a:rPr lang="en-US" dirty="0"/>
              <a:t>If prescribing is part of their job, they will not require GCP</a:t>
            </a:r>
          </a:p>
          <a:p>
            <a:pPr lvl="1"/>
            <a:endParaRPr lang="en-US" sz="1000" dirty="0"/>
          </a:p>
          <a:p>
            <a:pPr lvl="1"/>
            <a:r>
              <a:rPr lang="en-US" dirty="0"/>
              <a:t>However, they will have to have undergone training in the study protocol and procedures and be signed off on the Training Log</a:t>
            </a:r>
            <a:endParaRPr lang="en-GB" dirty="0"/>
          </a:p>
        </p:txBody>
      </p:sp>
      <p:sp>
        <p:nvSpPr>
          <p:cNvPr id="4" name="Slide Number Placeholder 3">
            <a:extLst>
              <a:ext uri="{FF2B5EF4-FFF2-40B4-BE49-F238E27FC236}">
                <a16:creationId xmlns:a16="http://schemas.microsoft.com/office/drawing/2014/main" id="{27939685-FB7D-4699-9005-E6FAAD418FD0}"/>
              </a:ext>
            </a:extLst>
          </p:cNvPr>
          <p:cNvSpPr>
            <a:spLocks noGrp="1"/>
          </p:cNvSpPr>
          <p:nvPr>
            <p:ph type="sldNum" sz="quarter" idx="2"/>
          </p:nvPr>
        </p:nvSpPr>
        <p:spPr/>
        <p:txBody>
          <a:bodyPr/>
          <a:lstStyle/>
          <a:p>
            <a:fld id="{86CB4B4D-7CA3-9044-876B-883B54F8677D}" type="slidenum">
              <a:rPr lang="en-GB" smtClean="0"/>
              <a:t>39</a:t>
            </a:fld>
            <a:endParaRPr lang="en-GB" dirty="0"/>
          </a:p>
        </p:txBody>
      </p:sp>
    </p:spTree>
    <p:extLst>
      <p:ext uri="{BB962C8B-B14F-4D97-AF65-F5344CB8AC3E}">
        <p14:creationId xmlns:p14="http://schemas.microsoft.com/office/powerpoint/2010/main" val="3211437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1E4ED-275E-4143-BB3D-149FE9CD45CD}"/>
              </a:ext>
            </a:extLst>
          </p:cNvPr>
          <p:cNvSpPr>
            <a:spLocks noGrp="1"/>
          </p:cNvSpPr>
          <p:nvPr>
            <p:ph type="title"/>
          </p:nvPr>
        </p:nvSpPr>
        <p:spPr/>
        <p:txBody>
          <a:bodyPr/>
          <a:lstStyle/>
          <a:p>
            <a:r>
              <a:rPr lang="en-US" dirty="0"/>
              <a:t>Background</a:t>
            </a:r>
            <a:endParaRPr lang="en-GB" dirty="0"/>
          </a:p>
        </p:txBody>
      </p:sp>
      <p:sp>
        <p:nvSpPr>
          <p:cNvPr id="3" name="Content Placeholder 2">
            <a:extLst>
              <a:ext uri="{FF2B5EF4-FFF2-40B4-BE49-F238E27FC236}">
                <a16:creationId xmlns:a16="http://schemas.microsoft.com/office/drawing/2014/main" id="{F3143526-0815-40D1-B944-F7D4423F9A2B}"/>
              </a:ext>
            </a:extLst>
          </p:cNvPr>
          <p:cNvSpPr>
            <a:spLocks noGrp="1"/>
          </p:cNvSpPr>
          <p:nvPr>
            <p:ph idx="1"/>
          </p:nvPr>
        </p:nvSpPr>
        <p:spPr/>
        <p:txBody>
          <a:bodyPr/>
          <a:lstStyle/>
          <a:p>
            <a:r>
              <a:rPr lang="en-US" dirty="0"/>
              <a:t>~184,000 adults admitted to ICU/year</a:t>
            </a:r>
          </a:p>
          <a:p>
            <a:pPr lvl="1"/>
            <a:r>
              <a:rPr lang="en-US" dirty="0"/>
              <a:t>Half develop AKI and acidosis</a:t>
            </a:r>
          </a:p>
          <a:p>
            <a:pPr lvl="1"/>
            <a:endParaRPr lang="en-US" sz="1000" dirty="0"/>
          </a:p>
          <a:p>
            <a:pPr lvl="1"/>
            <a:endParaRPr lang="en-US" sz="1000" dirty="0"/>
          </a:p>
          <a:p>
            <a:r>
              <a:rPr lang="en-US" dirty="0"/>
              <a:t>Sodium bicarbonate </a:t>
            </a:r>
          </a:p>
          <a:p>
            <a:pPr lvl="1"/>
            <a:r>
              <a:rPr lang="en-US" dirty="0"/>
              <a:t>Accessible, potential to avoid kidney replacement therapy (KRT)</a:t>
            </a:r>
          </a:p>
          <a:p>
            <a:pPr lvl="1"/>
            <a:r>
              <a:rPr lang="en-US" dirty="0"/>
              <a:t>Lack of RCT evidence </a:t>
            </a:r>
            <a:r>
              <a:rPr lang="en-US" dirty="0">
                <a:sym typeface="Wingdings" panose="05000000000000000000" pitchFamily="2" charset="2"/>
              </a:rPr>
              <a:t> variation in practice</a:t>
            </a:r>
          </a:p>
          <a:p>
            <a:pPr lvl="1"/>
            <a:endParaRPr lang="en-US" sz="1000" dirty="0">
              <a:sym typeface="Wingdings" panose="05000000000000000000" pitchFamily="2" charset="2"/>
            </a:endParaRPr>
          </a:p>
          <a:p>
            <a:pPr lvl="1"/>
            <a:endParaRPr lang="en-US" sz="1000" dirty="0">
              <a:sym typeface="Wingdings" panose="05000000000000000000" pitchFamily="2" charset="2"/>
            </a:endParaRPr>
          </a:p>
          <a:p>
            <a:r>
              <a:rPr lang="en-US" dirty="0">
                <a:sym typeface="Wingdings" panose="05000000000000000000" pitchFamily="2" charset="2"/>
              </a:rPr>
              <a:t>Cochrane review: urgent need for RCTs in this area</a:t>
            </a:r>
          </a:p>
          <a:p>
            <a:pPr lvl="1"/>
            <a:r>
              <a:rPr lang="en-US" dirty="0">
                <a:sym typeface="Wingdings" panose="05000000000000000000" pitchFamily="2" charset="2"/>
              </a:rPr>
              <a:t>Found no RCT evidence for use of sodium bicarbonate for AKI</a:t>
            </a:r>
          </a:p>
          <a:p>
            <a:pPr lvl="1"/>
            <a:endParaRPr lang="en-US" sz="300" dirty="0">
              <a:sym typeface="Wingdings" panose="05000000000000000000" pitchFamily="2" charset="2"/>
            </a:endParaRPr>
          </a:p>
          <a:p>
            <a:pPr marL="914400" lvl="2" indent="0">
              <a:buNone/>
            </a:pPr>
            <a:r>
              <a:rPr lang="en-US" sz="1600" dirty="0">
                <a:sym typeface="Wingdings" panose="05000000000000000000" pitchFamily="2" charset="2"/>
              </a:rPr>
              <a:t>		</a:t>
            </a:r>
            <a:r>
              <a:rPr lang="en-US" sz="1800" dirty="0">
                <a:sym typeface="Wingdings" panose="05000000000000000000" pitchFamily="2" charset="2"/>
              </a:rPr>
              <a:t>Hewitt et al., Cochrane Database of Systematic Reviews 2012, Issue 6</a:t>
            </a:r>
          </a:p>
          <a:p>
            <a:pPr lvl="1"/>
            <a:endParaRPr lang="en-US" sz="1000" dirty="0"/>
          </a:p>
        </p:txBody>
      </p:sp>
      <p:sp>
        <p:nvSpPr>
          <p:cNvPr id="5" name="Slide Number Placeholder 4">
            <a:extLst>
              <a:ext uri="{FF2B5EF4-FFF2-40B4-BE49-F238E27FC236}">
                <a16:creationId xmlns:a16="http://schemas.microsoft.com/office/drawing/2014/main" id="{DF8FF205-33CB-4116-BA6D-34F7B57728A3}"/>
              </a:ext>
            </a:extLst>
          </p:cNvPr>
          <p:cNvSpPr>
            <a:spLocks noGrp="1"/>
          </p:cNvSpPr>
          <p:nvPr>
            <p:ph type="sldNum" sz="quarter" idx="2"/>
          </p:nvPr>
        </p:nvSpPr>
        <p:spPr/>
        <p:txBody>
          <a:bodyPr/>
          <a:lstStyle/>
          <a:p>
            <a:fld id="{86CB4B4D-7CA3-9044-876B-883B54F8677D}" type="slidenum">
              <a:rPr lang="en-GB" smtClean="0"/>
              <a:t>4</a:t>
            </a:fld>
            <a:endParaRPr lang="en-GB" dirty="0"/>
          </a:p>
        </p:txBody>
      </p:sp>
    </p:spTree>
    <p:extLst>
      <p:ext uri="{BB962C8B-B14F-4D97-AF65-F5344CB8AC3E}">
        <p14:creationId xmlns:p14="http://schemas.microsoft.com/office/powerpoint/2010/main" val="3988230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97079-596C-4315-9B10-E98BA403415A}"/>
              </a:ext>
            </a:extLst>
          </p:cNvPr>
          <p:cNvSpPr>
            <a:spLocks noGrp="1"/>
          </p:cNvSpPr>
          <p:nvPr>
            <p:ph type="title"/>
          </p:nvPr>
        </p:nvSpPr>
        <p:spPr/>
        <p:txBody>
          <a:bodyPr/>
          <a:lstStyle/>
          <a:p>
            <a:r>
              <a:rPr lang="en-US" dirty="0"/>
              <a:t>Kidney Replacement Therapy (KRT)</a:t>
            </a:r>
            <a:endParaRPr lang="en-GB" dirty="0"/>
          </a:p>
        </p:txBody>
      </p:sp>
      <p:sp>
        <p:nvSpPr>
          <p:cNvPr id="4" name="Slide Number Placeholder 3">
            <a:extLst>
              <a:ext uri="{FF2B5EF4-FFF2-40B4-BE49-F238E27FC236}">
                <a16:creationId xmlns:a16="http://schemas.microsoft.com/office/drawing/2014/main" id="{75EC012A-DF64-416E-8808-8816E45D9CFC}"/>
              </a:ext>
            </a:extLst>
          </p:cNvPr>
          <p:cNvSpPr>
            <a:spLocks noGrp="1"/>
          </p:cNvSpPr>
          <p:nvPr>
            <p:ph type="sldNum" sz="quarter" idx="2"/>
          </p:nvPr>
        </p:nvSpPr>
        <p:spPr/>
        <p:txBody>
          <a:bodyPr/>
          <a:lstStyle/>
          <a:p>
            <a:fld id="{86CB4B4D-7CA3-9044-876B-883B54F8677D}" type="slidenum">
              <a:rPr lang="en-GB" smtClean="0"/>
              <a:t>40</a:t>
            </a:fld>
            <a:endParaRPr lang="en-GB" dirty="0"/>
          </a:p>
        </p:txBody>
      </p:sp>
      <p:sp>
        <p:nvSpPr>
          <p:cNvPr id="5" name="Content Placeholder 4">
            <a:extLst>
              <a:ext uri="{FF2B5EF4-FFF2-40B4-BE49-F238E27FC236}">
                <a16:creationId xmlns:a16="http://schemas.microsoft.com/office/drawing/2014/main" id="{809D456E-B558-483E-9261-6EFE5AE3F322}"/>
              </a:ext>
            </a:extLst>
          </p:cNvPr>
          <p:cNvSpPr txBox="1">
            <a:spLocks noGrp="1"/>
          </p:cNvSpPr>
          <p:nvPr>
            <p:ph idx="1"/>
          </p:nvPr>
        </p:nvSpPr>
        <p:spPr>
          <a:xfrm>
            <a:off x="1487488" y="836613"/>
            <a:ext cx="10272712" cy="4780796"/>
          </a:xfrm>
          <a:prstGeom prst="rect">
            <a:avLst/>
          </a:prstGeom>
          <a:noFill/>
        </p:spPr>
        <p:txBody>
          <a:bodyPr wrap="square">
            <a:spAutoFit/>
          </a:bodyPr>
          <a:lstStyle/>
          <a:p>
            <a:pPr>
              <a:spcBef>
                <a:spcPts val="1000"/>
              </a:spcBef>
            </a:pPr>
            <a:r>
              <a:rPr lang="en-US" b="0" i="0" u="none" strike="noStrike" baseline="0" dirty="0"/>
              <a:t>*</a:t>
            </a:r>
            <a:r>
              <a:rPr lang="en-US" sz="2600" dirty="0"/>
              <a:t>I</a:t>
            </a:r>
            <a:r>
              <a:rPr lang="en-US" sz="2600" b="0" i="0" u="none" strike="noStrike" baseline="0" dirty="0"/>
              <a:t>ndications to commence KRT may develop following </a:t>
            </a:r>
            <a:r>
              <a:rPr lang="en-US" sz="2600" b="0" i="0" u="none" strike="noStrike" baseline="0" dirty="0" err="1"/>
              <a:t>randomisation</a:t>
            </a:r>
            <a:endParaRPr lang="en-US" sz="2600" b="0" i="0" u="none" strike="noStrike" baseline="0" dirty="0"/>
          </a:p>
          <a:p>
            <a:pPr>
              <a:spcBef>
                <a:spcPts val="1000"/>
              </a:spcBef>
            </a:pPr>
            <a:r>
              <a:rPr lang="en-US" sz="2600" dirty="0"/>
              <a:t>Initiation </a:t>
            </a:r>
            <a:r>
              <a:rPr lang="en-US" sz="2600" b="0" i="0" u="none" strike="noStrike" baseline="0" dirty="0"/>
              <a:t>is at the discretion of the treating clinician </a:t>
            </a:r>
          </a:p>
          <a:p>
            <a:pPr>
              <a:spcBef>
                <a:spcPts val="1000"/>
              </a:spcBef>
            </a:pPr>
            <a:r>
              <a:rPr lang="en-US" sz="2600" b="0" i="0" u="none" strike="noStrike" baseline="0" dirty="0"/>
              <a:t>As a guide, KRT may be considered where at least two of the following criteria are present: </a:t>
            </a:r>
          </a:p>
          <a:p>
            <a:pPr lvl="1"/>
            <a:r>
              <a:rPr lang="en-US" sz="2000" dirty="0"/>
              <a:t>U</a:t>
            </a:r>
            <a:r>
              <a:rPr lang="en-US" sz="2000" b="0" i="0" u="none" strike="noStrike" baseline="0" dirty="0"/>
              <a:t>rine output &lt;0.3 mL/kg/h for at least 24 hours</a:t>
            </a:r>
          </a:p>
          <a:p>
            <a:pPr lvl="1"/>
            <a:r>
              <a:rPr lang="en-US" sz="2000" dirty="0"/>
              <a:t>A</a:t>
            </a:r>
            <a:r>
              <a:rPr lang="en-US" sz="2000" b="0" i="0" u="none" strike="noStrike" baseline="0" dirty="0"/>
              <a:t>rterial pH &lt;7.25 despite adequate volume resuscitation, or in the intervention group an arterial pH &lt;7.25 after adequate administration of sodium bicarbonate (defined as sodium bicarbonate treatment for 24 hours </a:t>
            </a:r>
            <a:r>
              <a:rPr lang="en-US" sz="2000" dirty="0"/>
              <a:t>or </a:t>
            </a:r>
            <a:r>
              <a:rPr lang="en-US" sz="2000" b="0" i="0" u="none" strike="noStrike" baseline="0" dirty="0"/>
              <a:t>administration of the maximum 500ml/24 hours, as per algorithm)</a:t>
            </a:r>
          </a:p>
          <a:p>
            <a:pPr lvl="1"/>
            <a:r>
              <a:rPr lang="en-GB" sz="2000" dirty="0"/>
              <a:t>H</a:t>
            </a:r>
            <a:r>
              <a:rPr lang="en-GB" sz="2000" b="0" i="0" u="none" strike="noStrike" baseline="0" dirty="0"/>
              <a:t>yperkalaemia (serum potassium &gt;6.5 mmol/L)</a:t>
            </a:r>
          </a:p>
          <a:p>
            <a:pPr lvl="1"/>
            <a:r>
              <a:rPr lang="en-US" sz="2000" dirty="0"/>
              <a:t>F</a:t>
            </a:r>
            <a:r>
              <a:rPr lang="en-US" sz="2000" b="0" i="0" u="none" strike="noStrike" baseline="0" dirty="0"/>
              <a:t>luid overload intractable to diuretics</a:t>
            </a:r>
          </a:p>
        </p:txBody>
      </p:sp>
    </p:spTree>
    <p:extLst>
      <p:ext uri="{BB962C8B-B14F-4D97-AF65-F5344CB8AC3E}">
        <p14:creationId xmlns:p14="http://schemas.microsoft.com/office/powerpoint/2010/main" val="2675257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5D963-55E4-4B23-A47F-B59228B29D05}"/>
              </a:ext>
            </a:extLst>
          </p:cNvPr>
          <p:cNvSpPr>
            <a:spLocks noGrp="1"/>
          </p:cNvSpPr>
          <p:nvPr>
            <p:ph type="title"/>
          </p:nvPr>
        </p:nvSpPr>
        <p:spPr/>
        <p:txBody>
          <a:bodyPr/>
          <a:lstStyle/>
          <a:p>
            <a:r>
              <a:rPr lang="en-US" dirty="0"/>
              <a:t>Initiation of KRT</a:t>
            </a:r>
            <a:endParaRPr lang="en-GB" dirty="0"/>
          </a:p>
        </p:txBody>
      </p:sp>
      <p:sp>
        <p:nvSpPr>
          <p:cNvPr id="3" name="Content Placeholder 2">
            <a:extLst>
              <a:ext uri="{FF2B5EF4-FFF2-40B4-BE49-F238E27FC236}">
                <a16:creationId xmlns:a16="http://schemas.microsoft.com/office/drawing/2014/main" id="{1B9CDE69-68CE-47B9-BC02-194232DDBA22}"/>
              </a:ext>
            </a:extLst>
          </p:cNvPr>
          <p:cNvSpPr>
            <a:spLocks noGrp="1"/>
          </p:cNvSpPr>
          <p:nvPr>
            <p:ph idx="1"/>
          </p:nvPr>
        </p:nvSpPr>
        <p:spPr>
          <a:xfrm>
            <a:off x="1487487" y="836613"/>
            <a:ext cx="5885158" cy="4983162"/>
          </a:xfrm>
        </p:spPr>
        <p:txBody>
          <a:bodyPr/>
          <a:lstStyle/>
          <a:p>
            <a:r>
              <a:rPr lang="en-US" dirty="0"/>
              <a:t>If clinician decides to initiate KRT for participant:</a:t>
            </a:r>
          </a:p>
          <a:p>
            <a:pPr lvl="1"/>
            <a:r>
              <a:rPr lang="en-US" dirty="0"/>
              <a:t>Complete the Initiation of KRT CRF:</a:t>
            </a:r>
          </a:p>
          <a:p>
            <a:pPr lvl="2"/>
            <a:r>
              <a:rPr lang="en-US" dirty="0"/>
              <a:t>Date/time of decision</a:t>
            </a:r>
          </a:p>
          <a:p>
            <a:pPr lvl="2"/>
            <a:r>
              <a:rPr lang="en-US" dirty="0"/>
              <a:t>Reason initiated</a:t>
            </a:r>
          </a:p>
          <a:p>
            <a:pPr lvl="2"/>
            <a:r>
              <a:rPr lang="en-US" dirty="0"/>
              <a:t>Physiology at decision</a:t>
            </a:r>
          </a:p>
          <a:p>
            <a:pPr lvl="2"/>
            <a:r>
              <a:rPr lang="en-US" dirty="0"/>
              <a:t>KRT details</a:t>
            </a:r>
          </a:p>
        </p:txBody>
      </p:sp>
      <p:sp>
        <p:nvSpPr>
          <p:cNvPr id="4" name="Slide Number Placeholder 3">
            <a:extLst>
              <a:ext uri="{FF2B5EF4-FFF2-40B4-BE49-F238E27FC236}">
                <a16:creationId xmlns:a16="http://schemas.microsoft.com/office/drawing/2014/main" id="{63450E38-A536-46ED-AC85-F927154493FF}"/>
              </a:ext>
            </a:extLst>
          </p:cNvPr>
          <p:cNvSpPr>
            <a:spLocks noGrp="1"/>
          </p:cNvSpPr>
          <p:nvPr>
            <p:ph type="sldNum" sz="quarter" idx="2"/>
          </p:nvPr>
        </p:nvSpPr>
        <p:spPr/>
        <p:txBody>
          <a:bodyPr/>
          <a:lstStyle/>
          <a:p>
            <a:fld id="{86CB4B4D-7CA3-9044-876B-883B54F8677D}" type="slidenum">
              <a:rPr lang="en-GB" smtClean="0"/>
              <a:t>41</a:t>
            </a:fld>
            <a:endParaRPr lang="en-GB" dirty="0"/>
          </a:p>
        </p:txBody>
      </p:sp>
      <p:pic>
        <p:nvPicPr>
          <p:cNvPr id="9" name="Picture 8">
            <a:extLst>
              <a:ext uri="{FF2B5EF4-FFF2-40B4-BE49-F238E27FC236}">
                <a16:creationId xmlns:a16="http://schemas.microsoft.com/office/drawing/2014/main" id="{2366745D-7AA5-E451-58D4-E9835C235D62}"/>
              </a:ext>
            </a:extLst>
          </p:cNvPr>
          <p:cNvPicPr>
            <a:picLocks noChangeAspect="1"/>
          </p:cNvPicPr>
          <p:nvPr/>
        </p:nvPicPr>
        <p:blipFill>
          <a:blip r:embed="rId2"/>
          <a:stretch>
            <a:fillRect/>
          </a:stretch>
        </p:blipFill>
        <p:spPr>
          <a:xfrm>
            <a:off x="7320136" y="170953"/>
            <a:ext cx="4608512" cy="6498407"/>
          </a:xfrm>
          <a:prstGeom prst="rect">
            <a:avLst/>
          </a:prstGeom>
          <a:ln>
            <a:solidFill>
              <a:schemeClr val="bg2"/>
            </a:solidFill>
          </a:ln>
        </p:spPr>
      </p:pic>
    </p:spTree>
    <p:extLst>
      <p:ext uri="{BB962C8B-B14F-4D97-AF65-F5344CB8AC3E}">
        <p14:creationId xmlns:p14="http://schemas.microsoft.com/office/powerpoint/2010/main" val="3575498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1356-0477-4F60-8A48-F197E15C0131}"/>
              </a:ext>
            </a:extLst>
          </p:cNvPr>
          <p:cNvSpPr>
            <a:spLocks noGrp="1"/>
          </p:cNvSpPr>
          <p:nvPr>
            <p:ph type="title"/>
          </p:nvPr>
        </p:nvSpPr>
        <p:spPr/>
        <p:txBody>
          <a:bodyPr/>
          <a:lstStyle/>
          <a:p>
            <a:r>
              <a:rPr lang="en-US" dirty="0"/>
              <a:t>FAQs</a:t>
            </a:r>
            <a:endParaRPr lang="en-GB" dirty="0"/>
          </a:p>
        </p:txBody>
      </p:sp>
      <p:sp>
        <p:nvSpPr>
          <p:cNvPr id="3" name="Content Placeholder 2">
            <a:extLst>
              <a:ext uri="{FF2B5EF4-FFF2-40B4-BE49-F238E27FC236}">
                <a16:creationId xmlns:a16="http://schemas.microsoft.com/office/drawing/2014/main" id="{3C0103AE-C578-4557-B269-98F203BC11BA}"/>
              </a:ext>
            </a:extLst>
          </p:cNvPr>
          <p:cNvSpPr>
            <a:spLocks noGrp="1"/>
          </p:cNvSpPr>
          <p:nvPr>
            <p:ph idx="1"/>
          </p:nvPr>
        </p:nvSpPr>
        <p:spPr/>
        <p:txBody>
          <a:bodyPr/>
          <a:lstStyle/>
          <a:p>
            <a:r>
              <a:rPr lang="en-US" dirty="0"/>
              <a:t>In the intervention flow, if pH≥7.30 we should monitor pH for duration of critical care stay. If a patient is on ICU for several weeks, we often remove their arterial lines during convalescence – is a venous gas okay?</a:t>
            </a:r>
          </a:p>
          <a:p>
            <a:pPr marL="0" indent="0">
              <a:buNone/>
            </a:pPr>
            <a:endParaRPr lang="en-US" sz="1000" dirty="0"/>
          </a:p>
          <a:p>
            <a:pPr lvl="1"/>
            <a:r>
              <a:rPr lang="en-US" dirty="0"/>
              <a:t>Yes, a venous gas is acceptable</a:t>
            </a:r>
          </a:p>
          <a:p>
            <a:pPr marL="457200" lvl="1" indent="0">
              <a:buNone/>
            </a:pPr>
            <a:endParaRPr lang="en-US" sz="1000" dirty="0"/>
          </a:p>
          <a:p>
            <a:pPr lvl="1"/>
            <a:r>
              <a:rPr lang="en-US" dirty="0"/>
              <a:t>Blood gas values are collected:</a:t>
            </a:r>
          </a:p>
          <a:p>
            <a:pPr lvl="2"/>
            <a:r>
              <a:rPr lang="en-US" dirty="0"/>
              <a:t>6-hourly from Day 1 (from time of </a:t>
            </a:r>
            <a:r>
              <a:rPr lang="en-US" dirty="0" err="1"/>
              <a:t>randomisation</a:t>
            </a:r>
            <a:r>
              <a:rPr lang="en-US" dirty="0"/>
              <a:t>) to Day 5</a:t>
            </a:r>
          </a:p>
          <a:p>
            <a:pPr lvl="2"/>
            <a:r>
              <a:rPr lang="en-US" dirty="0"/>
              <a:t>Daily from Day 6+ (record values from the first blood gas after the standard unit charting time)  </a:t>
            </a:r>
            <a:endParaRPr lang="en-GB" dirty="0"/>
          </a:p>
          <a:p>
            <a:endParaRPr lang="en-GB" dirty="0"/>
          </a:p>
        </p:txBody>
      </p:sp>
      <p:sp>
        <p:nvSpPr>
          <p:cNvPr id="4" name="Slide Number Placeholder 3">
            <a:extLst>
              <a:ext uri="{FF2B5EF4-FFF2-40B4-BE49-F238E27FC236}">
                <a16:creationId xmlns:a16="http://schemas.microsoft.com/office/drawing/2014/main" id="{B2414A6D-B179-473E-AD63-CBBED3E6051B}"/>
              </a:ext>
            </a:extLst>
          </p:cNvPr>
          <p:cNvSpPr>
            <a:spLocks noGrp="1"/>
          </p:cNvSpPr>
          <p:nvPr>
            <p:ph type="sldNum" sz="quarter" idx="2"/>
          </p:nvPr>
        </p:nvSpPr>
        <p:spPr/>
        <p:txBody>
          <a:bodyPr/>
          <a:lstStyle/>
          <a:p>
            <a:fld id="{86CB4B4D-7CA3-9044-876B-883B54F8677D}" type="slidenum">
              <a:rPr lang="en-GB" smtClean="0"/>
              <a:t>42</a:t>
            </a:fld>
            <a:endParaRPr lang="en-GB" dirty="0"/>
          </a:p>
        </p:txBody>
      </p:sp>
    </p:spTree>
    <p:extLst>
      <p:ext uri="{BB962C8B-B14F-4D97-AF65-F5344CB8AC3E}">
        <p14:creationId xmlns:p14="http://schemas.microsoft.com/office/powerpoint/2010/main" val="2946672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3294C-8A44-41D7-8E19-21D2BCF50B85}"/>
              </a:ext>
            </a:extLst>
          </p:cNvPr>
          <p:cNvSpPr>
            <a:spLocks noGrp="1"/>
          </p:cNvSpPr>
          <p:nvPr>
            <p:ph type="title"/>
          </p:nvPr>
        </p:nvSpPr>
        <p:spPr/>
        <p:txBody>
          <a:bodyPr/>
          <a:lstStyle/>
          <a:p>
            <a:r>
              <a:rPr lang="en-US" dirty="0"/>
              <a:t>Training</a:t>
            </a:r>
            <a:endParaRPr lang="en-GB" dirty="0"/>
          </a:p>
        </p:txBody>
      </p:sp>
      <p:sp>
        <p:nvSpPr>
          <p:cNvPr id="3" name="Content Placeholder 2">
            <a:extLst>
              <a:ext uri="{FF2B5EF4-FFF2-40B4-BE49-F238E27FC236}">
                <a16:creationId xmlns:a16="http://schemas.microsoft.com/office/drawing/2014/main" id="{D71BAA3B-FA9C-436C-B783-F2094297955B}"/>
              </a:ext>
            </a:extLst>
          </p:cNvPr>
          <p:cNvSpPr>
            <a:spLocks noGrp="1"/>
          </p:cNvSpPr>
          <p:nvPr>
            <p:ph idx="1"/>
          </p:nvPr>
        </p:nvSpPr>
        <p:spPr/>
        <p:txBody>
          <a:bodyPr/>
          <a:lstStyle/>
          <a:p>
            <a:r>
              <a:rPr lang="en-GB" dirty="0"/>
              <a:t>Ensure staff are aware of trial and intervention algorithm and that they may be managing intervention group patients</a:t>
            </a:r>
          </a:p>
          <a:p>
            <a:pPr lvl="1"/>
            <a:r>
              <a:rPr lang="en-GB" dirty="0"/>
              <a:t>Including temporary/bank/agency staff</a:t>
            </a:r>
          </a:p>
          <a:p>
            <a:r>
              <a:rPr lang="en-GB" dirty="0"/>
              <a:t>Ensure clear documentation of dosing and proper handover to subsequent shifts</a:t>
            </a:r>
          </a:p>
          <a:p>
            <a:r>
              <a:rPr lang="en-GB" dirty="0"/>
              <a:t>Discussion point at ward rounds</a:t>
            </a:r>
          </a:p>
          <a:p>
            <a:r>
              <a:rPr lang="en-GB" dirty="0"/>
              <a:t>Use stickers/labels</a:t>
            </a:r>
            <a:endParaRPr lang="en-GB" baseline="-25000" dirty="0"/>
          </a:p>
          <a:p>
            <a:endParaRPr lang="en-GB" dirty="0"/>
          </a:p>
        </p:txBody>
      </p:sp>
      <p:sp>
        <p:nvSpPr>
          <p:cNvPr id="4" name="Slide Number Placeholder 3">
            <a:extLst>
              <a:ext uri="{FF2B5EF4-FFF2-40B4-BE49-F238E27FC236}">
                <a16:creationId xmlns:a16="http://schemas.microsoft.com/office/drawing/2014/main" id="{4C535495-0A61-4F55-A369-99CC5AA20D2B}"/>
              </a:ext>
            </a:extLst>
          </p:cNvPr>
          <p:cNvSpPr>
            <a:spLocks noGrp="1"/>
          </p:cNvSpPr>
          <p:nvPr>
            <p:ph type="sldNum" sz="quarter" idx="2"/>
          </p:nvPr>
        </p:nvSpPr>
        <p:spPr/>
        <p:txBody>
          <a:bodyPr/>
          <a:lstStyle/>
          <a:p>
            <a:fld id="{86CB4B4D-7CA3-9044-876B-883B54F8677D}" type="slidenum">
              <a:rPr lang="en-GB" smtClean="0"/>
              <a:t>43</a:t>
            </a:fld>
            <a:endParaRPr lang="en-GB" dirty="0"/>
          </a:p>
        </p:txBody>
      </p:sp>
    </p:spTree>
    <p:extLst>
      <p:ext uri="{BB962C8B-B14F-4D97-AF65-F5344CB8AC3E}">
        <p14:creationId xmlns:p14="http://schemas.microsoft.com/office/powerpoint/2010/main" val="2514936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2600-53F7-40C0-8EC6-73ECB6B9588D}"/>
              </a:ext>
            </a:extLst>
          </p:cNvPr>
          <p:cNvSpPr>
            <a:spLocks noGrp="1"/>
          </p:cNvSpPr>
          <p:nvPr>
            <p:ph type="title"/>
          </p:nvPr>
        </p:nvSpPr>
        <p:spPr/>
        <p:txBody>
          <a:bodyPr/>
          <a:lstStyle/>
          <a:p>
            <a:r>
              <a:rPr lang="en-US" dirty="0"/>
              <a:t>Patient flow diagram</a:t>
            </a:r>
            <a:endParaRPr lang="en-GB" dirty="0"/>
          </a:p>
        </p:txBody>
      </p:sp>
      <p:sp>
        <p:nvSpPr>
          <p:cNvPr id="4" name="Slide Number Placeholder 3">
            <a:extLst>
              <a:ext uri="{FF2B5EF4-FFF2-40B4-BE49-F238E27FC236}">
                <a16:creationId xmlns:a16="http://schemas.microsoft.com/office/drawing/2014/main" id="{BABF35AA-2173-434A-B9DB-64426A5EECDF}"/>
              </a:ext>
            </a:extLst>
          </p:cNvPr>
          <p:cNvSpPr>
            <a:spLocks noGrp="1"/>
          </p:cNvSpPr>
          <p:nvPr>
            <p:ph type="sldNum" sz="quarter" idx="4294967295"/>
          </p:nvPr>
        </p:nvSpPr>
        <p:spPr>
          <a:xfrm>
            <a:off x="11424592" y="6142038"/>
            <a:ext cx="285750" cy="276225"/>
          </a:xfrm>
        </p:spPr>
        <p:txBody>
          <a:bodyPr/>
          <a:lstStyle/>
          <a:p>
            <a:fld id="{86CB4B4D-7CA3-9044-876B-883B54F8677D}" type="slidenum">
              <a:rPr lang="en-GB" smtClean="0"/>
              <a:t>44</a:t>
            </a:fld>
            <a:endParaRPr lang="en-GB" dirty="0"/>
          </a:p>
        </p:txBody>
      </p:sp>
      <p:sp>
        <p:nvSpPr>
          <p:cNvPr id="48" name="AutoShape 11">
            <a:extLst>
              <a:ext uri="{FF2B5EF4-FFF2-40B4-BE49-F238E27FC236}">
                <a16:creationId xmlns:a16="http://schemas.microsoft.com/office/drawing/2014/main" id="{02AFBA71-3A58-4228-97F7-B87262B36C52}"/>
              </a:ext>
            </a:extLst>
          </p:cNvPr>
          <p:cNvSpPr/>
          <p:nvPr/>
        </p:nvSpPr>
        <p:spPr>
          <a:xfrm>
            <a:off x="5750553" y="1551661"/>
            <a:ext cx="0" cy="21260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grpSp>
        <p:nvGrpSpPr>
          <p:cNvPr id="36" name="AutoShape 5">
            <a:extLst>
              <a:ext uri="{FF2B5EF4-FFF2-40B4-BE49-F238E27FC236}">
                <a16:creationId xmlns:a16="http://schemas.microsoft.com/office/drawing/2014/main" id="{32E4FC8F-A6AD-46C8-880C-182EE1907DEC}"/>
              </a:ext>
            </a:extLst>
          </p:cNvPr>
          <p:cNvGrpSpPr/>
          <p:nvPr/>
        </p:nvGrpSpPr>
        <p:grpSpPr>
          <a:xfrm>
            <a:off x="4072557" y="1788107"/>
            <a:ext cx="3355991" cy="498926"/>
            <a:chOff x="-1" y="-1"/>
            <a:chExt cx="3355988" cy="498924"/>
          </a:xfrm>
        </p:grpSpPr>
        <p:sp>
          <p:nvSpPr>
            <p:cNvPr id="37" name="Rectangle">
              <a:extLst>
                <a:ext uri="{FF2B5EF4-FFF2-40B4-BE49-F238E27FC236}">
                  <a16:creationId xmlns:a16="http://schemas.microsoft.com/office/drawing/2014/main" id="{E01A676E-7710-4E68-A14F-E6FC041E6F58}"/>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3000">
                  <a:solidFill>
                    <a:srgbClr val="757477"/>
                  </a:solidFill>
                </a:defRPr>
              </a:pPr>
              <a:endParaRPr sz="3000" dirty="0"/>
            </a:p>
          </p:txBody>
        </p:sp>
        <p:sp>
          <p:nvSpPr>
            <p:cNvPr id="38" name="Randomising">
              <a:extLst>
                <a:ext uri="{FF2B5EF4-FFF2-40B4-BE49-F238E27FC236}">
                  <a16:creationId xmlns:a16="http://schemas.microsoft.com/office/drawing/2014/main" id="{77ABBF52-039D-49C6-92D5-C589EB47D920}"/>
                </a:ext>
              </a:extLst>
            </p:cNvPr>
            <p:cNvSpPr txBox="1"/>
            <p:nvPr/>
          </p:nvSpPr>
          <p:spPr>
            <a:xfrm>
              <a:off x="791053" y="49408"/>
              <a:ext cx="1773879" cy="400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err="1"/>
                <a:t>Randomis</a:t>
              </a:r>
              <a:r>
                <a:rPr lang="en-GB" dirty="0" err="1"/>
                <a:t>ation</a:t>
              </a:r>
              <a:endParaRPr dirty="0"/>
            </a:p>
          </p:txBody>
        </p:sp>
      </p:grpSp>
      <p:grpSp>
        <p:nvGrpSpPr>
          <p:cNvPr id="39" name="AutoShape 6">
            <a:extLst>
              <a:ext uri="{FF2B5EF4-FFF2-40B4-BE49-F238E27FC236}">
                <a16:creationId xmlns:a16="http://schemas.microsoft.com/office/drawing/2014/main" id="{C4BA3FCB-5F91-47EC-B3E7-7D0791C3132B}"/>
              </a:ext>
            </a:extLst>
          </p:cNvPr>
          <p:cNvGrpSpPr/>
          <p:nvPr/>
        </p:nvGrpSpPr>
        <p:grpSpPr>
          <a:xfrm>
            <a:off x="1703512" y="2727257"/>
            <a:ext cx="2880324" cy="830926"/>
            <a:chOff x="-1" y="0"/>
            <a:chExt cx="2880322" cy="830924"/>
          </a:xfrm>
        </p:grpSpPr>
        <p:sp>
          <p:nvSpPr>
            <p:cNvPr id="40" name="Rectangle">
              <a:extLst>
                <a:ext uri="{FF2B5EF4-FFF2-40B4-BE49-F238E27FC236}">
                  <a16:creationId xmlns:a16="http://schemas.microsoft.com/office/drawing/2014/main" id="{423871ED-1CC8-4348-99AC-8E8C2E036214}"/>
                </a:ext>
              </a:extLst>
            </p:cNvPr>
            <p:cNvSpPr/>
            <p:nvPr/>
          </p:nvSpPr>
          <p:spPr>
            <a:xfrm>
              <a:off x="-1" y="0"/>
              <a:ext cx="2880322"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41" name="MAP target  60-65mmHg">
              <a:extLst>
                <a:ext uri="{FF2B5EF4-FFF2-40B4-BE49-F238E27FC236}">
                  <a16:creationId xmlns:a16="http://schemas.microsoft.com/office/drawing/2014/main" id="{505364CC-1262-44DC-AF1A-0DDCA074B0B6}"/>
                </a:ext>
              </a:extLst>
            </p:cNvPr>
            <p:cNvSpPr txBox="1"/>
            <p:nvPr/>
          </p:nvSpPr>
          <p:spPr>
            <a:xfrm>
              <a:off x="34153" y="70763"/>
              <a:ext cx="2630141" cy="7078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2000"/>
              </a:pPr>
              <a:r>
                <a:rPr lang="en-GB" sz="2000" dirty="0"/>
                <a:t>IV sodium bicarbonate, 8.4% w/v</a:t>
              </a:r>
              <a:endParaRPr sz="2000" dirty="0"/>
            </a:p>
          </p:txBody>
        </p:sp>
      </p:grpSp>
      <p:grpSp>
        <p:nvGrpSpPr>
          <p:cNvPr id="42" name="AutoShape 7">
            <a:extLst>
              <a:ext uri="{FF2B5EF4-FFF2-40B4-BE49-F238E27FC236}">
                <a16:creationId xmlns:a16="http://schemas.microsoft.com/office/drawing/2014/main" id="{63EB180E-4790-4E95-9A74-1B643AEBAC42}"/>
              </a:ext>
            </a:extLst>
          </p:cNvPr>
          <p:cNvGrpSpPr/>
          <p:nvPr/>
        </p:nvGrpSpPr>
        <p:grpSpPr>
          <a:xfrm>
            <a:off x="6888090" y="2727257"/>
            <a:ext cx="2952331" cy="830926"/>
            <a:chOff x="0" y="0"/>
            <a:chExt cx="2952328" cy="830924"/>
          </a:xfrm>
          <a:solidFill>
            <a:srgbClr val="00B0F0"/>
          </a:solidFill>
        </p:grpSpPr>
        <p:sp>
          <p:nvSpPr>
            <p:cNvPr id="43" name="Rectangle">
              <a:extLst>
                <a:ext uri="{FF2B5EF4-FFF2-40B4-BE49-F238E27FC236}">
                  <a16:creationId xmlns:a16="http://schemas.microsoft.com/office/drawing/2014/main" id="{D2131649-FDF0-4597-887C-38B4C1465E67}"/>
                </a:ext>
              </a:extLst>
            </p:cNvPr>
            <p:cNvSpPr/>
            <p:nvPr/>
          </p:nvSpPr>
          <p:spPr>
            <a:xfrm>
              <a:off x="0" y="0"/>
              <a:ext cx="2952328" cy="830924"/>
            </a:xfrm>
            <a:prstGeom prst="rect">
              <a:avLst/>
            </a:prstGeom>
            <a:grp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44" name="Usual care">
              <a:extLst>
                <a:ext uri="{FF2B5EF4-FFF2-40B4-BE49-F238E27FC236}">
                  <a16:creationId xmlns:a16="http://schemas.microsoft.com/office/drawing/2014/main" id="{F160E87B-16D7-4BE9-B843-588532A07E66}"/>
                </a:ext>
              </a:extLst>
            </p:cNvPr>
            <p:cNvSpPr txBox="1"/>
            <p:nvPr/>
          </p:nvSpPr>
          <p:spPr>
            <a:xfrm>
              <a:off x="0" y="215408"/>
              <a:ext cx="2952328" cy="400107"/>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000"/>
              </a:lvl1pPr>
            </a:lstStyle>
            <a:p>
              <a:r>
                <a:rPr lang="en-US" b="1" dirty="0">
                  <a:solidFill>
                    <a:schemeClr val="bg1"/>
                  </a:solidFill>
                </a:rPr>
                <a:t>No sodium bicarbonate</a:t>
              </a:r>
              <a:endParaRPr b="1" dirty="0">
                <a:solidFill>
                  <a:schemeClr val="bg1"/>
                </a:solidFill>
              </a:endParaRPr>
            </a:p>
          </p:txBody>
        </p:sp>
      </p:grpSp>
      <p:grpSp>
        <p:nvGrpSpPr>
          <p:cNvPr id="33" name="AutoShape 3">
            <a:extLst>
              <a:ext uri="{FF2B5EF4-FFF2-40B4-BE49-F238E27FC236}">
                <a16:creationId xmlns:a16="http://schemas.microsoft.com/office/drawing/2014/main" id="{802A32A8-A809-4790-9373-C00A2A692E4D}"/>
              </a:ext>
            </a:extLst>
          </p:cNvPr>
          <p:cNvGrpSpPr/>
          <p:nvPr/>
        </p:nvGrpSpPr>
        <p:grpSpPr>
          <a:xfrm>
            <a:off x="4072557" y="1052736"/>
            <a:ext cx="3355991" cy="498926"/>
            <a:chOff x="-1" y="-1"/>
            <a:chExt cx="3355988" cy="498924"/>
          </a:xfrm>
        </p:grpSpPr>
        <p:sp>
          <p:nvSpPr>
            <p:cNvPr id="34" name="Rectangle">
              <a:extLst>
                <a:ext uri="{FF2B5EF4-FFF2-40B4-BE49-F238E27FC236}">
                  <a16:creationId xmlns:a16="http://schemas.microsoft.com/office/drawing/2014/main" id="{54C044B8-2C45-447B-908E-F52814C5F157}"/>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35" name="Screening for eligibility">
              <a:extLst>
                <a:ext uri="{FF2B5EF4-FFF2-40B4-BE49-F238E27FC236}">
                  <a16:creationId xmlns:a16="http://schemas.microsoft.com/office/drawing/2014/main" id="{1F92FF50-3F71-4060-ADC6-5ECEF52D148D}"/>
                </a:ext>
              </a:extLst>
            </p:cNvPr>
            <p:cNvSpPr txBox="1"/>
            <p:nvPr/>
          </p:nvSpPr>
          <p:spPr>
            <a:xfrm>
              <a:off x="1077183" y="49408"/>
              <a:ext cx="1201608" cy="400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a:t>Screen</a:t>
              </a:r>
              <a:r>
                <a:rPr lang="en-GB" dirty="0" err="1"/>
                <a:t>ing</a:t>
              </a:r>
              <a:endParaRPr dirty="0"/>
            </a:p>
          </p:txBody>
        </p:sp>
      </p:grpSp>
      <p:grpSp>
        <p:nvGrpSpPr>
          <p:cNvPr id="45" name="AutoShape 8">
            <a:extLst>
              <a:ext uri="{FF2B5EF4-FFF2-40B4-BE49-F238E27FC236}">
                <a16:creationId xmlns:a16="http://schemas.microsoft.com/office/drawing/2014/main" id="{77507D18-7B13-4EA8-9EE6-58C3E541EDBE}"/>
              </a:ext>
            </a:extLst>
          </p:cNvPr>
          <p:cNvGrpSpPr/>
          <p:nvPr/>
        </p:nvGrpSpPr>
        <p:grpSpPr>
          <a:xfrm>
            <a:off x="3350358" y="5090315"/>
            <a:ext cx="4784815" cy="498925"/>
            <a:chOff x="-1" y="-1"/>
            <a:chExt cx="4784813" cy="498924"/>
          </a:xfrm>
        </p:grpSpPr>
        <p:sp>
          <p:nvSpPr>
            <p:cNvPr id="46" name="Rectangle">
              <a:extLst>
                <a:ext uri="{FF2B5EF4-FFF2-40B4-BE49-F238E27FC236}">
                  <a16:creationId xmlns:a16="http://schemas.microsoft.com/office/drawing/2014/main" id="{FC908B54-0CFF-4F4C-8A2F-8FBAA4C535C2}"/>
                </a:ext>
              </a:extLst>
            </p:cNvPr>
            <p:cNvSpPr/>
            <p:nvPr/>
          </p:nvSpPr>
          <p:spPr>
            <a:xfrm>
              <a:off x="-1" y="-1"/>
              <a:ext cx="4784813"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dirty="0"/>
            </a:p>
          </p:txBody>
        </p:sp>
        <p:sp>
          <p:nvSpPr>
            <p:cNvPr id="47" name="Follow-up for outcomes">
              <a:extLst>
                <a:ext uri="{FF2B5EF4-FFF2-40B4-BE49-F238E27FC236}">
                  <a16:creationId xmlns:a16="http://schemas.microsoft.com/office/drawing/2014/main" id="{091A5944-7F17-479F-A26E-7EEF2C9A79AD}"/>
                </a:ext>
              </a:extLst>
            </p:cNvPr>
            <p:cNvSpPr txBox="1"/>
            <p:nvPr/>
          </p:nvSpPr>
          <p:spPr>
            <a:xfrm>
              <a:off x="1781980" y="49407"/>
              <a:ext cx="1220844"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a:t>Follow-up</a:t>
              </a:r>
            </a:p>
          </p:txBody>
        </p:sp>
      </p:grpSp>
      <p:sp>
        <p:nvSpPr>
          <p:cNvPr id="49" name="AutoShape 12">
            <a:extLst>
              <a:ext uri="{FF2B5EF4-FFF2-40B4-BE49-F238E27FC236}">
                <a16:creationId xmlns:a16="http://schemas.microsoft.com/office/drawing/2014/main" id="{01B7FFFD-5EF1-4A76-BB1B-4F07B6A02655}"/>
              </a:ext>
            </a:extLst>
          </p:cNvPr>
          <p:cNvSpPr/>
          <p:nvPr/>
        </p:nvSpPr>
        <p:spPr>
          <a:xfrm flipH="1">
            <a:off x="3350359" y="2310876"/>
            <a:ext cx="2382674" cy="38336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0" name="AutoShape 13">
            <a:extLst>
              <a:ext uri="{FF2B5EF4-FFF2-40B4-BE49-F238E27FC236}">
                <a16:creationId xmlns:a16="http://schemas.microsoft.com/office/drawing/2014/main" id="{52B7289A-48B3-4236-9655-8F6D4F3BF911}"/>
              </a:ext>
            </a:extLst>
          </p:cNvPr>
          <p:cNvSpPr/>
          <p:nvPr/>
        </p:nvSpPr>
        <p:spPr>
          <a:xfrm>
            <a:off x="5690208" y="2310876"/>
            <a:ext cx="2472219" cy="38336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1" name="AutoShape 14">
            <a:extLst>
              <a:ext uri="{FF2B5EF4-FFF2-40B4-BE49-F238E27FC236}">
                <a16:creationId xmlns:a16="http://schemas.microsoft.com/office/drawing/2014/main" id="{04BA5FFB-0BFB-4EA7-8B65-C5320F39A34F}"/>
              </a:ext>
            </a:extLst>
          </p:cNvPr>
          <p:cNvSpPr/>
          <p:nvPr/>
        </p:nvSpPr>
        <p:spPr>
          <a:xfrm>
            <a:off x="3350360" y="3560016"/>
            <a:ext cx="2384619" cy="383363"/>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2" name="AutoShape 15">
            <a:extLst>
              <a:ext uri="{FF2B5EF4-FFF2-40B4-BE49-F238E27FC236}">
                <a16:creationId xmlns:a16="http://schemas.microsoft.com/office/drawing/2014/main" id="{09A48FD8-55F9-4317-A45C-674DC04602A4}"/>
              </a:ext>
            </a:extLst>
          </p:cNvPr>
          <p:cNvSpPr/>
          <p:nvPr/>
        </p:nvSpPr>
        <p:spPr>
          <a:xfrm flipH="1">
            <a:off x="5750553" y="3560016"/>
            <a:ext cx="2384621" cy="383363"/>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grpSp>
        <p:nvGrpSpPr>
          <p:cNvPr id="53" name="AutoShape 8">
            <a:extLst>
              <a:ext uri="{FF2B5EF4-FFF2-40B4-BE49-F238E27FC236}">
                <a16:creationId xmlns:a16="http://schemas.microsoft.com/office/drawing/2014/main" id="{F237BEC6-BA45-473F-B214-70693FC99E6D}"/>
              </a:ext>
            </a:extLst>
          </p:cNvPr>
          <p:cNvGrpSpPr/>
          <p:nvPr/>
        </p:nvGrpSpPr>
        <p:grpSpPr>
          <a:xfrm>
            <a:off x="4072557" y="3965389"/>
            <a:ext cx="3355991" cy="498925"/>
            <a:chOff x="-1" y="-1"/>
            <a:chExt cx="3355988" cy="498924"/>
          </a:xfrm>
        </p:grpSpPr>
        <p:sp>
          <p:nvSpPr>
            <p:cNvPr id="54" name="Rectangle">
              <a:extLst>
                <a:ext uri="{FF2B5EF4-FFF2-40B4-BE49-F238E27FC236}">
                  <a16:creationId xmlns:a16="http://schemas.microsoft.com/office/drawing/2014/main" id="{1D812532-DF3C-40F0-85FC-E2D6BC235362}"/>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3000">
                  <a:solidFill>
                    <a:srgbClr val="757477"/>
                  </a:solidFill>
                </a:defRPr>
              </a:pPr>
              <a:endParaRPr sz="3000" dirty="0"/>
            </a:p>
          </p:txBody>
        </p:sp>
        <p:sp>
          <p:nvSpPr>
            <p:cNvPr id="55" name="Consenting">
              <a:extLst>
                <a:ext uri="{FF2B5EF4-FFF2-40B4-BE49-F238E27FC236}">
                  <a16:creationId xmlns:a16="http://schemas.microsoft.com/office/drawing/2014/main" id="{B9C68B30-7F4C-4EB9-8AE1-0521C51A9728}"/>
                </a:ext>
              </a:extLst>
            </p:cNvPr>
            <p:cNvSpPr txBox="1"/>
            <p:nvPr/>
          </p:nvSpPr>
          <p:spPr>
            <a:xfrm>
              <a:off x="1174170" y="49407"/>
              <a:ext cx="1007645"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a:t>Consent</a:t>
              </a:r>
            </a:p>
          </p:txBody>
        </p:sp>
      </p:grpSp>
      <p:sp>
        <p:nvSpPr>
          <p:cNvPr id="56" name="AutoShape 16">
            <a:extLst>
              <a:ext uri="{FF2B5EF4-FFF2-40B4-BE49-F238E27FC236}">
                <a16:creationId xmlns:a16="http://schemas.microsoft.com/office/drawing/2014/main" id="{D9094D1D-1BA7-4380-BF3E-2DE9BED15B0E}"/>
              </a:ext>
            </a:extLst>
          </p:cNvPr>
          <p:cNvSpPr/>
          <p:nvPr/>
        </p:nvSpPr>
        <p:spPr>
          <a:xfrm flipH="1">
            <a:off x="5733033" y="4478985"/>
            <a:ext cx="0" cy="606199"/>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7" name="Rectangle">
            <a:extLst>
              <a:ext uri="{FF2B5EF4-FFF2-40B4-BE49-F238E27FC236}">
                <a16:creationId xmlns:a16="http://schemas.microsoft.com/office/drawing/2014/main" id="{F236D6C8-2406-4253-B68B-EDF5E86768AA}"/>
              </a:ext>
            </a:extLst>
          </p:cNvPr>
          <p:cNvSpPr/>
          <p:nvPr/>
        </p:nvSpPr>
        <p:spPr>
          <a:xfrm rot="16200000">
            <a:off x="9504550" y="3403765"/>
            <a:ext cx="3721165" cy="550966"/>
          </a:xfrm>
          <a:prstGeom prst="rect">
            <a:avLst/>
          </a:prstGeom>
          <a:noFill/>
          <a:ln w="28575" cap="flat">
            <a:solidFill>
              <a:srgbClr val="00B0F0"/>
            </a:solidFill>
            <a:prstDash val="solid"/>
            <a:miter lim="800000"/>
          </a:ln>
          <a:effectLst/>
        </p:spPr>
        <p:txBody>
          <a:bodyPr wrap="square" lIns="45719" tIns="45719" rIns="45719" bIns="45719" numCol="1" anchor="ctr">
            <a:noAutofit/>
          </a:bodyPr>
          <a:lstStyle/>
          <a:p>
            <a:pPr algn="ctr">
              <a:defRPr sz="2000"/>
            </a:pPr>
            <a:r>
              <a:rPr lang="en-GB" sz="2000" dirty="0"/>
              <a:t>Data collection</a:t>
            </a:r>
            <a:endParaRPr sz="2000" dirty="0"/>
          </a:p>
        </p:txBody>
      </p:sp>
      <p:sp>
        <p:nvSpPr>
          <p:cNvPr id="58" name="Rectangle">
            <a:extLst>
              <a:ext uri="{FF2B5EF4-FFF2-40B4-BE49-F238E27FC236}">
                <a16:creationId xmlns:a16="http://schemas.microsoft.com/office/drawing/2014/main" id="{2E52609E-74E8-4145-85F8-693F400E3E9E}"/>
              </a:ext>
            </a:extLst>
          </p:cNvPr>
          <p:cNvSpPr/>
          <p:nvPr/>
        </p:nvSpPr>
        <p:spPr>
          <a:xfrm rot="16200000">
            <a:off x="9099105" y="3112943"/>
            <a:ext cx="3105487" cy="550966"/>
          </a:xfrm>
          <a:prstGeom prst="rect">
            <a:avLst/>
          </a:prstGeom>
          <a:noFill/>
          <a:ln w="28575" cap="flat">
            <a:solidFill>
              <a:srgbClr val="00B0F0"/>
            </a:solidFill>
            <a:prstDash val="solid"/>
            <a:miter lim="800000"/>
          </a:ln>
          <a:effectLst/>
        </p:spPr>
        <p:txBody>
          <a:bodyPr wrap="square" lIns="45719" tIns="45719" rIns="45719" bIns="45719" numCol="1" anchor="ctr">
            <a:noAutofit/>
          </a:bodyPr>
          <a:lstStyle/>
          <a:p>
            <a:pPr algn="ctr">
              <a:defRPr sz="2000"/>
            </a:pPr>
            <a:r>
              <a:rPr lang="en-GB" sz="2000" dirty="0"/>
              <a:t>Safety monitoring</a:t>
            </a:r>
            <a:endParaRPr sz="2000" dirty="0"/>
          </a:p>
        </p:txBody>
      </p:sp>
    </p:spTree>
    <p:extLst>
      <p:ext uri="{BB962C8B-B14F-4D97-AF65-F5344CB8AC3E}">
        <p14:creationId xmlns:p14="http://schemas.microsoft.com/office/powerpoint/2010/main" val="81666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79A5-7EF0-4916-819F-44DFB39CCF2D}"/>
              </a:ext>
            </a:extLst>
          </p:cNvPr>
          <p:cNvSpPr>
            <a:spLocks noGrp="1"/>
          </p:cNvSpPr>
          <p:nvPr>
            <p:ph type="title"/>
          </p:nvPr>
        </p:nvSpPr>
        <p:spPr/>
        <p:txBody>
          <a:bodyPr/>
          <a:lstStyle/>
          <a:p>
            <a:r>
              <a:rPr lang="en-US" dirty="0"/>
              <a:t>No sodium bicarbonate</a:t>
            </a:r>
            <a:endParaRPr lang="en-GB" dirty="0"/>
          </a:p>
        </p:txBody>
      </p:sp>
      <p:sp>
        <p:nvSpPr>
          <p:cNvPr id="3" name="Content Placeholder 2">
            <a:extLst>
              <a:ext uri="{FF2B5EF4-FFF2-40B4-BE49-F238E27FC236}">
                <a16:creationId xmlns:a16="http://schemas.microsoft.com/office/drawing/2014/main" id="{AC78D32B-826D-49AD-B1F3-6638085E35AD}"/>
              </a:ext>
            </a:extLst>
          </p:cNvPr>
          <p:cNvSpPr>
            <a:spLocks noGrp="1"/>
          </p:cNvSpPr>
          <p:nvPr>
            <p:ph idx="1"/>
          </p:nvPr>
        </p:nvSpPr>
        <p:spPr>
          <a:xfrm>
            <a:off x="1487487" y="836613"/>
            <a:ext cx="5976665" cy="4983162"/>
          </a:xfrm>
        </p:spPr>
        <p:txBody>
          <a:bodyPr/>
          <a:lstStyle/>
          <a:p>
            <a:r>
              <a:rPr lang="en-GB" dirty="0"/>
              <a:t>All t</a:t>
            </a:r>
            <a:r>
              <a:rPr lang="en-GB" sz="2800" dirty="0"/>
              <a:t>reatment determined </a:t>
            </a:r>
            <a:r>
              <a:rPr lang="en-GB" dirty="0"/>
              <a:t>by                                                 </a:t>
            </a:r>
            <a:r>
              <a:rPr lang="en-GB" sz="2800" dirty="0"/>
              <a:t>treating clinician</a:t>
            </a:r>
          </a:p>
          <a:p>
            <a:r>
              <a:rPr lang="en-GB" sz="2800" dirty="0"/>
              <a:t>Protocol deviations</a:t>
            </a:r>
          </a:p>
          <a:p>
            <a:endParaRPr lang="en-GB" dirty="0"/>
          </a:p>
          <a:p>
            <a:endParaRPr lang="en-GB" sz="2800" dirty="0"/>
          </a:p>
          <a:p>
            <a:endParaRPr lang="en-GB" dirty="0"/>
          </a:p>
          <a:p>
            <a:endParaRPr lang="en-GB" sz="2800" dirty="0"/>
          </a:p>
          <a:p>
            <a:endParaRPr lang="en-GB" sz="1000" dirty="0"/>
          </a:p>
          <a:p>
            <a:r>
              <a:rPr lang="en-GB" sz="2800" dirty="0"/>
              <a:t>If clinician decides to initiate KRT for participant:</a:t>
            </a:r>
          </a:p>
          <a:p>
            <a:pPr lvl="1"/>
            <a:r>
              <a:rPr lang="en-GB" dirty="0"/>
              <a:t>Complete Initiation of KRT CRF</a:t>
            </a:r>
          </a:p>
          <a:p>
            <a:endParaRPr lang="en-GB" dirty="0"/>
          </a:p>
        </p:txBody>
      </p:sp>
      <p:sp>
        <p:nvSpPr>
          <p:cNvPr id="4" name="Slide Number Placeholder 3">
            <a:extLst>
              <a:ext uri="{FF2B5EF4-FFF2-40B4-BE49-F238E27FC236}">
                <a16:creationId xmlns:a16="http://schemas.microsoft.com/office/drawing/2014/main" id="{9B46ADF6-FAF5-4DA5-B834-51C599EEFADE}"/>
              </a:ext>
            </a:extLst>
          </p:cNvPr>
          <p:cNvSpPr>
            <a:spLocks noGrp="1"/>
          </p:cNvSpPr>
          <p:nvPr>
            <p:ph type="sldNum" sz="quarter" idx="2"/>
          </p:nvPr>
        </p:nvSpPr>
        <p:spPr/>
        <p:txBody>
          <a:bodyPr/>
          <a:lstStyle/>
          <a:p>
            <a:fld id="{86CB4B4D-7CA3-9044-876B-883B54F8677D}" type="slidenum">
              <a:rPr lang="en-GB" smtClean="0"/>
              <a:t>45</a:t>
            </a:fld>
            <a:endParaRPr lang="en-GB" dirty="0"/>
          </a:p>
        </p:txBody>
      </p:sp>
      <p:sp>
        <p:nvSpPr>
          <p:cNvPr id="7" name="TextBox 6">
            <a:extLst>
              <a:ext uri="{FF2B5EF4-FFF2-40B4-BE49-F238E27FC236}">
                <a16:creationId xmlns:a16="http://schemas.microsoft.com/office/drawing/2014/main" id="{C300FD71-12FE-4FE3-89E0-699B80AB2624}"/>
              </a:ext>
            </a:extLst>
          </p:cNvPr>
          <p:cNvSpPr txBox="1"/>
          <p:nvPr/>
        </p:nvSpPr>
        <p:spPr>
          <a:xfrm>
            <a:off x="1919536" y="2295738"/>
            <a:ext cx="5400600" cy="2400657"/>
          </a:xfrm>
          <a:prstGeom prst="rect">
            <a:avLst/>
          </a:prstGeom>
          <a:noFill/>
        </p:spPr>
        <p:txBody>
          <a:bodyPr wrap="square" rtlCol="0">
            <a:spAutoFit/>
          </a:bodyPr>
          <a:lstStyle/>
          <a:p>
            <a:pPr marL="342900" indent="-342900">
              <a:buClr>
                <a:srgbClr val="00B0F0"/>
              </a:buClr>
              <a:buSzPct val="80000"/>
              <a:buFont typeface="Courier New" panose="02070309020205020404" pitchFamily="49" charset="0"/>
              <a:buChar char="o"/>
            </a:pPr>
            <a:r>
              <a:rPr lang="en-US" sz="2200" dirty="0">
                <a:solidFill>
                  <a:srgbClr val="757477"/>
                </a:solidFill>
                <a:latin typeface="+mn-lt"/>
              </a:rPr>
              <a:t>If a patient </a:t>
            </a:r>
            <a:r>
              <a:rPr lang="en-US" sz="2200" dirty="0" err="1">
                <a:solidFill>
                  <a:srgbClr val="757477"/>
                </a:solidFill>
                <a:latin typeface="+mn-lt"/>
              </a:rPr>
              <a:t>randomised</a:t>
            </a:r>
            <a:r>
              <a:rPr lang="en-US" sz="2200" dirty="0">
                <a:solidFill>
                  <a:srgbClr val="757477"/>
                </a:solidFill>
                <a:latin typeface="+mn-lt"/>
              </a:rPr>
              <a:t> to no                                                            sodium bicarbonate receives                                                                   sodium bicarbonate, please record                                                                           volume received on the CRF and provide a reason in the Comments box </a:t>
            </a:r>
          </a:p>
          <a:p>
            <a:pPr marL="342900" indent="-342900">
              <a:buClr>
                <a:srgbClr val="00B0F0"/>
              </a:buClr>
              <a:buSzPct val="80000"/>
              <a:buFont typeface="Courier New" panose="02070309020205020404" pitchFamily="49" charset="0"/>
              <a:buChar char="o"/>
            </a:pPr>
            <a:r>
              <a:rPr lang="en-US" sz="2200" dirty="0">
                <a:solidFill>
                  <a:srgbClr val="757477"/>
                </a:solidFill>
                <a:latin typeface="+mn-lt"/>
              </a:rPr>
              <a:t>Document in file note</a:t>
            </a:r>
          </a:p>
          <a:p>
            <a:endParaRPr lang="en-GB" dirty="0"/>
          </a:p>
        </p:txBody>
      </p:sp>
      <p:pic>
        <p:nvPicPr>
          <p:cNvPr id="12" name="Picture 11">
            <a:extLst>
              <a:ext uri="{FF2B5EF4-FFF2-40B4-BE49-F238E27FC236}">
                <a16:creationId xmlns:a16="http://schemas.microsoft.com/office/drawing/2014/main" id="{5486AFC5-261B-49B6-BD20-F6EB65BD6600}"/>
              </a:ext>
            </a:extLst>
          </p:cNvPr>
          <p:cNvPicPr>
            <a:picLocks noChangeAspect="1"/>
          </p:cNvPicPr>
          <p:nvPr/>
        </p:nvPicPr>
        <p:blipFill>
          <a:blip r:embed="rId2"/>
          <a:stretch>
            <a:fillRect/>
          </a:stretch>
        </p:blipFill>
        <p:spPr>
          <a:xfrm>
            <a:off x="7342522" y="0"/>
            <a:ext cx="4874158" cy="6858000"/>
          </a:xfrm>
          <a:prstGeom prst="rect">
            <a:avLst/>
          </a:prstGeom>
        </p:spPr>
      </p:pic>
      <p:sp>
        <p:nvSpPr>
          <p:cNvPr id="9" name="Rectangle: Rounded Corners 8">
            <a:extLst>
              <a:ext uri="{FF2B5EF4-FFF2-40B4-BE49-F238E27FC236}">
                <a16:creationId xmlns:a16="http://schemas.microsoft.com/office/drawing/2014/main" id="{6545FB3C-9C98-491C-8BBA-57B2F7303B13}"/>
              </a:ext>
            </a:extLst>
          </p:cNvPr>
          <p:cNvSpPr/>
          <p:nvPr/>
        </p:nvSpPr>
        <p:spPr>
          <a:xfrm>
            <a:off x="7389342" y="2780928"/>
            <a:ext cx="4754488" cy="79208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EE9617AD-F0F2-4DCA-8A22-7E6C018E86AC}"/>
              </a:ext>
            </a:extLst>
          </p:cNvPr>
          <p:cNvSpPr/>
          <p:nvPr/>
        </p:nvSpPr>
        <p:spPr>
          <a:xfrm>
            <a:off x="7389342" y="5921558"/>
            <a:ext cx="4754488" cy="35831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850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2600-53F7-40C0-8EC6-73ECB6B9588D}"/>
              </a:ext>
            </a:extLst>
          </p:cNvPr>
          <p:cNvSpPr>
            <a:spLocks noGrp="1"/>
          </p:cNvSpPr>
          <p:nvPr>
            <p:ph type="title"/>
          </p:nvPr>
        </p:nvSpPr>
        <p:spPr/>
        <p:txBody>
          <a:bodyPr/>
          <a:lstStyle/>
          <a:p>
            <a:r>
              <a:rPr lang="en-US" dirty="0"/>
              <a:t>Patient flow diagram</a:t>
            </a:r>
            <a:endParaRPr lang="en-GB" dirty="0"/>
          </a:p>
        </p:txBody>
      </p:sp>
      <p:sp>
        <p:nvSpPr>
          <p:cNvPr id="4" name="Slide Number Placeholder 3">
            <a:extLst>
              <a:ext uri="{FF2B5EF4-FFF2-40B4-BE49-F238E27FC236}">
                <a16:creationId xmlns:a16="http://schemas.microsoft.com/office/drawing/2014/main" id="{BABF35AA-2173-434A-B9DB-64426A5EECDF}"/>
              </a:ext>
            </a:extLst>
          </p:cNvPr>
          <p:cNvSpPr>
            <a:spLocks noGrp="1"/>
          </p:cNvSpPr>
          <p:nvPr>
            <p:ph type="sldNum" sz="quarter" idx="4294967295"/>
          </p:nvPr>
        </p:nvSpPr>
        <p:spPr>
          <a:xfrm>
            <a:off x="11424712" y="6165304"/>
            <a:ext cx="285750" cy="276225"/>
          </a:xfrm>
        </p:spPr>
        <p:txBody>
          <a:bodyPr/>
          <a:lstStyle/>
          <a:p>
            <a:fld id="{86CB4B4D-7CA3-9044-876B-883B54F8677D}" type="slidenum">
              <a:rPr lang="en-GB" smtClean="0"/>
              <a:t>46</a:t>
            </a:fld>
            <a:endParaRPr lang="en-GB" dirty="0"/>
          </a:p>
        </p:txBody>
      </p:sp>
      <p:sp>
        <p:nvSpPr>
          <p:cNvPr id="48" name="AutoShape 11">
            <a:extLst>
              <a:ext uri="{FF2B5EF4-FFF2-40B4-BE49-F238E27FC236}">
                <a16:creationId xmlns:a16="http://schemas.microsoft.com/office/drawing/2014/main" id="{02AFBA71-3A58-4228-97F7-B87262B36C52}"/>
              </a:ext>
            </a:extLst>
          </p:cNvPr>
          <p:cNvSpPr/>
          <p:nvPr/>
        </p:nvSpPr>
        <p:spPr>
          <a:xfrm>
            <a:off x="5750553" y="1551661"/>
            <a:ext cx="0" cy="21260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grpSp>
        <p:nvGrpSpPr>
          <p:cNvPr id="36" name="AutoShape 5">
            <a:extLst>
              <a:ext uri="{FF2B5EF4-FFF2-40B4-BE49-F238E27FC236}">
                <a16:creationId xmlns:a16="http://schemas.microsoft.com/office/drawing/2014/main" id="{32E4FC8F-A6AD-46C8-880C-182EE1907DEC}"/>
              </a:ext>
            </a:extLst>
          </p:cNvPr>
          <p:cNvGrpSpPr/>
          <p:nvPr/>
        </p:nvGrpSpPr>
        <p:grpSpPr>
          <a:xfrm>
            <a:off x="4072557" y="1788107"/>
            <a:ext cx="3355991" cy="498926"/>
            <a:chOff x="-1" y="-1"/>
            <a:chExt cx="3355988" cy="498924"/>
          </a:xfrm>
        </p:grpSpPr>
        <p:sp>
          <p:nvSpPr>
            <p:cNvPr id="37" name="Rectangle">
              <a:extLst>
                <a:ext uri="{FF2B5EF4-FFF2-40B4-BE49-F238E27FC236}">
                  <a16:creationId xmlns:a16="http://schemas.microsoft.com/office/drawing/2014/main" id="{E01A676E-7710-4E68-A14F-E6FC041E6F58}"/>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3000">
                  <a:solidFill>
                    <a:srgbClr val="757477"/>
                  </a:solidFill>
                </a:defRPr>
              </a:pPr>
              <a:endParaRPr sz="3000" dirty="0"/>
            </a:p>
          </p:txBody>
        </p:sp>
        <p:sp>
          <p:nvSpPr>
            <p:cNvPr id="38" name="Randomising">
              <a:extLst>
                <a:ext uri="{FF2B5EF4-FFF2-40B4-BE49-F238E27FC236}">
                  <a16:creationId xmlns:a16="http://schemas.microsoft.com/office/drawing/2014/main" id="{77ABBF52-039D-49C6-92D5-C589EB47D920}"/>
                </a:ext>
              </a:extLst>
            </p:cNvPr>
            <p:cNvSpPr txBox="1"/>
            <p:nvPr/>
          </p:nvSpPr>
          <p:spPr>
            <a:xfrm>
              <a:off x="791053" y="49408"/>
              <a:ext cx="1773879" cy="400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err="1"/>
                <a:t>Randomis</a:t>
              </a:r>
              <a:r>
                <a:rPr lang="en-GB" dirty="0" err="1"/>
                <a:t>ation</a:t>
              </a:r>
              <a:endParaRPr dirty="0"/>
            </a:p>
          </p:txBody>
        </p:sp>
      </p:grpSp>
      <p:grpSp>
        <p:nvGrpSpPr>
          <p:cNvPr id="39" name="AutoShape 6">
            <a:extLst>
              <a:ext uri="{FF2B5EF4-FFF2-40B4-BE49-F238E27FC236}">
                <a16:creationId xmlns:a16="http://schemas.microsoft.com/office/drawing/2014/main" id="{C4BA3FCB-5F91-47EC-B3E7-7D0791C3132B}"/>
              </a:ext>
            </a:extLst>
          </p:cNvPr>
          <p:cNvGrpSpPr/>
          <p:nvPr/>
        </p:nvGrpSpPr>
        <p:grpSpPr>
          <a:xfrm>
            <a:off x="1703512" y="2727257"/>
            <a:ext cx="2880324" cy="830926"/>
            <a:chOff x="-1" y="0"/>
            <a:chExt cx="2880322" cy="830924"/>
          </a:xfrm>
        </p:grpSpPr>
        <p:sp>
          <p:nvSpPr>
            <p:cNvPr id="40" name="Rectangle">
              <a:extLst>
                <a:ext uri="{FF2B5EF4-FFF2-40B4-BE49-F238E27FC236}">
                  <a16:creationId xmlns:a16="http://schemas.microsoft.com/office/drawing/2014/main" id="{423871ED-1CC8-4348-99AC-8E8C2E036214}"/>
                </a:ext>
              </a:extLst>
            </p:cNvPr>
            <p:cNvSpPr/>
            <p:nvPr/>
          </p:nvSpPr>
          <p:spPr>
            <a:xfrm>
              <a:off x="-1" y="0"/>
              <a:ext cx="2880322"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41" name="MAP target  60-65mmHg">
              <a:extLst>
                <a:ext uri="{FF2B5EF4-FFF2-40B4-BE49-F238E27FC236}">
                  <a16:creationId xmlns:a16="http://schemas.microsoft.com/office/drawing/2014/main" id="{505364CC-1262-44DC-AF1A-0DDCA074B0B6}"/>
                </a:ext>
              </a:extLst>
            </p:cNvPr>
            <p:cNvSpPr txBox="1"/>
            <p:nvPr/>
          </p:nvSpPr>
          <p:spPr>
            <a:xfrm>
              <a:off x="34153" y="70763"/>
              <a:ext cx="2630141" cy="7078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2000"/>
              </a:pPr>
              <a:r>
                <a:rPr lang="en-GB" sz="2000" dirty="0"/>
                <a:t>IV sodium bicarbonate, 8.4% w/v</a:t>
              </a:r>
              <a:endParaRPr sz="2000" dirty="0"/>
            </a:p>
          </p:txBody>
        </p:sp>
      </p:grpSp>
      <p:grpSp>
        <p:nvGrpSpPr>
          <p:cNvPr id="42" name="AutoShape 7">
            <a:extLst>
              <a:ext uri="{FF2B5EF4-FFF2-40B4-BE49-F238E27FC236}">
                <a16:creationId xmlns:a16="http://schemas.microsoft.com/office/drawing/2014/main" id="{63EB180E-4790-4E95-9A74-1B643AEBAC42}"/>
              </a:ext>
            </a:extLst>
          </p:cNvPr>
          <p:cNvGrpSpPr/>
          <p:nvPr/>
        </p:nvGrpSpPr>
        <p:grpSpPr>
          <a:xfrm>
            <a:off x="6888090" y="2727257"/>
            <a:ext cx="2952331" cy="830926"/>
            <a:chOff x="0" y="0"/>
            <a:chExt cx="2952328" cy="830924"/>
          </a:xfrm>
        </p:grpSpPr>
        <p:sp>
          <p:nvSpPr>
            <p:cNvPr id="43" name="Rectangle">
              <a:extLst>
                <a:ext uri="{FF2B5EF4-FFF2-40B4-BE49-F238E27FC236}">
                  <a16:creationId xmlns:a16="http://schemas.microsoft.com/office/drawing/2014/main" id="{D2131649-FDF0-4597-887C-38B4C1465E67}"/>
                </a:ext>
              </a:extLst>
            </p:cNvPr>
            <p:cNvSpPr/>
            <p:nvPr/>
          </p:nvSpPr>
          <p:spPr>
            <a:xfrm>
              <a:off x="0" y="0"/>
              <a:ext cx="2952328"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44" name="Usual care">
              <a:extLst>
                <a:ext uri="{FF2B5EF4-FFF2-40B4-BE49-F238E27FC236}">
                  <a16:creationId xmlns:a16="http://schemas.microsoft.com/office/drawing/2014/main" id="{F160E87B-16D7-4BE9-B843-588532A07E66}"/>
                </a:ext>
              </a:extLst>
            </p:cNvPr>
            <p:cNvSpPr txBox="1"/>
            <p:nvPr/>
          </p:nvSpPr>
          <p:spPr>
            <a:xfrm>
              <a:off x="0" y="215408"/>
              <a:ext cx="2952328"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000"/>
              </a:lvl1pPr>
            </a:lstStyle>
            <a:p>
              <a:r>
                <a:rPr lang="en-US" dirty="0"/>
                <a:t>No sodium bicarbonate</a:t>
              </a:r>
              <a:endParaRPr dirty="0"/>
            </a:p>
          </p:txBody>
        </p:sp>
      </p:grpSp>
      <p:grpSp>
        <p:nvGrpSpPr>
          <p:cNvPr id="33" name="AutoShape 3">
            <a:extLst>
              <a:ext uri="{FF2B5EF4-FFF2-40B4-BE49-F238E27FC236}">
                <a16:creationId xmlns:a16="http://schemas.microsoft.com/office/drawing/2014/main" id="{802A32A8-A809-4790-9373-C00A2A692E4D}"/>
              </a:ext>
            </a:extLst>
          </p:cNvPr>
          <p:cNvGrpSpPr/>
          <p:nvPr/>
        </p:nvGrpSpPr>
        <p:grpSpPr>
          <a:xfrm>
            <a:off x="4072557" y="1052736"/>
            <a:ext cx="3355991" cy="498926"/>
            <a:chOff x="-1" y="-1"/>
            <a:chExt cx="3355988" cy="498924"/>
          </a:xfrm>
        </p:grpSpPr>
        <p:sp>
          <p:nvSpPr>
            <p:cNvPr id="34" name="Rectangle">
              <a:extLst>
                <a:ext uri="{FF2B5EF4-FFF2-40B4-BE49-F238E27FC236}">
                  <a16:creationId xmlns:a16="http://schemas.microsoft.com/office/drawing/2014/main" id="{54C044B8-2C45-447B-908E-F52814C5F157}"/>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35" name="Screening for eligibility">
              <a:extLst>
                <a:ext uri="{FF2B5EF4-FFF2-40B4-BE49-F238E27FC236}">
                  <a16:creationId xmlns:a16="http://schemas.microsoft.com/office/drawing/2014/main" id="{1F92FF50-3F71-4060-ADC6-5ECEF52D148D}"/>
                </a:ext>
              </a:extLst>
            </p:cNvPr>
            <p:cNvSpPr txBox="1"/>
            <p:nvPr/>
          </p:nvSpPr>
          <p:spPr>
            <a:xfrm>
              <a:off x="1077183" y="49408"/>
              <a:ext cx="1201608" cy="400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a:t>Screen</a:t>
              </a:r>
              <a:r>
                <a:rPr lang="en-GB" dirty="0" err="1"/>
                <a:t>ing</a:t>
              </a:r>
              <a:endParaRPr dirty="0"/>
            </a:p>
          </p:txBody>
        </p:sp>
      </p:grpSp>
      <p:grpSp>
        <p:nvGrpSpPr>
          <p:cNvPr id="45" name="AutoShape 8">
            <a:extLst>
              <a:ext uri="{FF2B5EF4-FFF2-40B4-BE49-F238E27FC236}">
                <a16:creationId xmlns:a16="http://schemas.microsoft.com/office/drawing/2014/main" id="{77507D18-7B13-4EA8-9EE6-58C3E541EDBE}"/>
              </a:ext>
            </a:extLst>
          </p:cNvPr>
          <p:cNvGrpSpPr/>
          <p:nvPr/>
        </p:nvGrpSpPr>
        <p:grpSpPr>
          <a:xfrm>
            <a:off x="3350358" y="5090315"/>
            <a:ext cx="4784815" cy="498925"/>
            <a:chOff x="-1" y="-1"/>
            <a:chExt cx="4784813" cy="498924"/>
          </a:xfrm>
        </p:grpSpPr>
        <p:sp>
          <p:nvSpPr>
            <p:cNvPr id="46" name="Rectangle">
              <a:extLst>
                <a:ext uri="{FF2B5EF4-FFF2-40B4-BE49-F238E27FC236}">
                  <a16:creationId xmlns:a16="http://schemas.microsoft.com/office/drawing/2014/main" id="{FC908B54-0CFF-4F4C-8A2F-8FBAA4C535C2}"/>
                </a:ext>
              </a:extLst>
            </p:cNvPr>
            <p:cNvSpPr/>
            <p:nvPr/>
          </p:nvSpPr>
          <p:spPr>
            <a:xfrm>
              <a:off x="-1" y="-1"/>
              <a:ext cx="4784813"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dirty="0"/>
            </a:p>
          </p:txBody>
        </p:sp>
        <p:sp>
          <p:nvSpPr>
            <p:cNvPr id="47" name="Follow-up for outcomes">
              <a:extLst>
                <a:ext uri="{FF2B5EF4-FFF2-40B4-BE49-F238E27FC236}">
                  <a16:creationId xmlns:a16="http://schemas.microsoft.com/office/drawing/2014/main" id="{091A5944-7F17-479F-A26E-7EEF2C9A79AD}"/>
                </a:ext>
              </a:extLst>
            </p:cNvPr>
            <p:cNvSpPr txBox="1"/>
            <p:nvPr/>
          </p:nvSpPr>
          <p:spPr>
            <a:xfrm>
              <a:off x="1781980" y="49407"/>
              <a:ext cx="1220844"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a:t>Follow-up</a:t>
              </a:r>
            </a:p>
          </p:txBody>
        </p:sp>
      </p:grpSp>
      <p:sp>
        <p:nvSpPr>
          <p:cNvPr id="49" name="AutoShape 12">
            <a:extLst>
              <a:ext uri="{FF2B5EF4-FFF2-40B4-BE49-F238E27FC236}">
                <a16:creationId xmlns:a16="http://schemas.microsoft.com/office/drawing/2014/main" id="{01B7FFFD-5EF1-4A76-BB1B-4F07B6A02655}"/>
              </a:ext>
            </a:extLst>
          </p:cNvPr>
          <p:cNvSpPr/>
          <p:nvPr/>
        </p:nvSpPr>
        <p:spPr>
          <a:xfrm flipH="1">
            <a:off x="3350359" y="2310876"/>
            <a:ext cx="2382674" cy="38336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0" name="AutoShape 13">
            <a:extLst>
              <a:ext uri="{FF2B5EF4-FFF2-40B4-BE49-F238E27FC236}">
                <a16:creationId xmlns:a16="http://schemas.microsoft.com/office/drawing/2014/main" id="{52B7289A-48B3-4236-9655-8F6D4F3BF911}"/>
              </a:ext>
            </a:extLst>
          </p:cNvPr>
          <p:cNvSpPr/>
          <p:nvPr/>
        </p:nvSpPr>
        <p:spPr>
          <a:xfrm>
            <a:off x="5690208" y="2310876"/>
            <a:ext cx="2472219" cy="38336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1" name="AutoShape 14">
            <a:extLst>
              <a:ext uri="{FF2B5EF4-FFF2-40B4-BE49-F238E27FC236}">
                <a16:creationId xmlns:a16="http://schemas.microsoft.com/office/drawing/2014/main" id="{04BA5FFB-0BFB-4EA7-8B65-C5320F39A34F}"/>
              </a:ext>
            </a:extLst>
          </p:cNvPr>
          <p:cNvSpPr/>
          <p:nvPr/>
        </p:nvSpPr>
        <p:spPr>
          <a:xfrm>
            <a:off x="3350360" y="3560016"/>
            <a:ext cx="2384619" cy="383363"/>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2" name="AutoShape 15">
            <a:extLst>
              <a:ext uri="{FF2B5EF4-FFF2-40B4-BE49-F238E27FC236}">
                <a16:creationId xmlns:a16="http://schemas.microsoft.com/office/drawing/2014/main" id="{09A48FD8-55F9-4317-A45C-674DC04602A4}"/>
              </a:ext>
            </a:extLst>
          </p:cNvPr>
          <p:cNvSpPr/>
          <p:nvPr/>
        </p:nvSpPr>
        <p:spPr>
          <a:xfrm flipH="1">
            <a:off x="5750553" y="3560016"/>
            <a:ext cx="2384621" cy="383363"/>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grpSp>
        <p:nvGrpSpPr>
          <p:cNvPr id="53" name="AutoShape 8">
            <a:extLst>
              <a:ext uri="{FF2B5EF4-FFF2-40B4-BE49-F238E27FC236}">
                <a16:creationId xmlns:a16="http://schemas.microsoft.com/office/drawing/2014/main" id="{F237BEC6-BA45-473F-B214-70693FC99E6D}"/>
              </a:ext>
            </a:extLst>
          </p:cNvPr>
          <p:cNvGrpSpPr/>
          <p:nvPr/>
        </p:nvGrpSpPr>
        <p:grpSpPr>
          <a:xfrm>
            <a:off x="4072557" y="3965389"/>
            <a:ext cx="3355991" cy="498925"/>
            <a:chOff x="-1" y="-1"/>
            <a:chExt cx="3355988" cy="498924"/>
          </a:xfrm>
          <a:solidFill>
            <a:srgbClr val="00B0F0"/>
          </a:solidFill>
        </p:grpSpPr>
        <p:sp>
          <p:nvSpPr>
            <p:cNvPr id="54" name="Rectangle">
              <a:extLst>
                <a:ext uri="{FF2B5EF4-FFF2-40B4-BE49-F238E27FC236}">
                  <a16:creationId xmlns:a16="http://schemas.microsoft.com/office/drawing/2014/main" id="{1D812532-DF3C-40F0-85FC-E2D6BC235362}"/>
                </a:ext>
              </a:extLst>
            </p:cNvPr>
            <p:cNvSpPr/>
            <p:nvPr/>
          </p:nvSpPr>
          <p:spPr>
            <a:xfrm>
              <a:off x="-1" y="-1"/>
              <a:ext cx="3355988" cy="498924"/>
            </a:xfrm>
            <a:prstGeom prst="rect">
              <a:avLst/>
            </a:prstGeom>
            <a:grp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3000">
                  <a:solidFill>
                    <a:srgbClr val="757477"/>
                  </a:solidFill>
                </a:defRPr>
              </a:pPr>
              <a:endParaRPr sz="3000" dirty="0"/>
            </a:p>
          </p:txBody>
        </p:sp>
        <p:sp>
          <p:nvSpPr>
            <p:cNvPr id="55" name="Consenting">
              <a:extLst>
                <a:ext uri="{FF2B5EF4-FFF2-40B4-BE49-F238E27FC236}">
                  <a16:creationId xmlns:a16="http://schemas.microsoft.com/office/drawing/2014/main" id="{B9C68B30-7F4C-4EB9-8AE1-0521C51A9728}"/>
                </a:ext>
              </a:extLst>
            </p:cNvPr>
            <p:cNvSpPr txBox="1"/>
            <p:nvPr/>
          </p:nvSpPr>
          <p:spPr>
            <a:xfrm>
              <a:off x="1118065" y="49407"/>
              <a:ext cx="1119855" cy="400107"/>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b="1" dirty="0">
                  <a:solidFill>
                    <a:schemeClr val="bg1"/>
                  </a:solidFill>
                </a:rPr>
                <a:t>Consent</a:t>
              </a:r>
            </a:p>
          </p:txBody>
        </p:sp>
      </p:grpSp>
      <p:sp>
        <p:nvSpPr>
          <p:cNvPr id="56" name="AutoShape 16">
            <a:extLst>
              <a:ext uri="{FF2B5EF4-FFF2-40B4-BE49-F238E27FC236}">
                <a16:creationId xmlns:a16="http://schemas.microsoft.com/office/drawing/2014/main" id="{D9094D1D-1BA7-4380-BF3E-2DE9BED15B0E}"/>
              </a:ext>
            </a:extLst>
          </p:cNvPr>
          <p:cNvSpPr/>
          <p:nvPr/>
        </p:nvSpPr>
        <p:spPr>
          <a:xfrm flipH="1">
            <a:off x="5733033" y="4478985"/>
            <a:ext cx="0" cy="606199"/>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7" name="Rectangle">
            <a:extLst>
              <a:ext uri="{FF2B5EF4-FFF2-40B4-BE49-F238E27FC236}">
                <a16:creationId xmlns:a16="http://schemas.microsoft.com/office/drawing/2014/main" id="{F236D6C8-2406-4253-B68B-EDF5E86768AA}"/>
              </a:ext>
            </a:extLst>
          </p:cNvPr>
          <p:cNvSpPr/>
          <p:nvPr/>
        </p:nvSpPr>
        <p:spPr>
          <a:xfrm rot="16200000">
            <a:off x="9504550" y="3403765"/>
            <a:ext cx="3721165" cy="550966"/>
          </a:xfrm>
          <a:prstGeom prst="rect">
            <a:avLst/>
          </a:prstGeom>
          <a:noFill/>
          <a:ln w="28575" cap="flat">
            <a:solidFill>
              <a:srgbClr val="00B0F0"/>
            </a:solidFill>
            <a:prstDash val="solid"/>
            <a:miter lim="800000"/>
          </a:ln>
          <a:effectLst/>
        </p:spPr>
        <p:txBody>
          <a:bodyPr wrap="square" lIns="45719" tIns="45719" rIns="45719" bIns="45719" numCol="1" anchor="ctr">
            <a:noAutofit/>
          </a:bodyPr>
          <a:lstStyle/>
          <a:p>
            <a:pPr algn="ctr">
              <a:defRPr sz="2000"/>
            </a:pPr>
            <a:r>
              <a:rPr lang="en-GB" sz="2000" dirty="0"/>
              <a:t>Data collection</a:t>
            </a:r>
            <a:endParaRPr sz="2000" dirty="0"/>
          </a:p>
        </p:txBody>
      </p:sp>
      <p:sp>
        <p:nvSpPr>
          <p:cNvPr id="58" name="Rectangle">
            <a:extLst>
              <a:ext uri="{FF2B5EF4-FFF2-40B4-BE49-F238E27FC236}">
                <a16:creationId xmlns:a16="http://schemas.microsoft.com/office/drawing/2014/main" id="{2E52609E-74E8-4145-85F8-693F400E3E9E}"/>
              </a:ext>
            </a:extLst>
          </p:cNvPr>
          <p:cNvSpPr/>
          <p:nvPr/>
        </p:nvSpPr>
        <p:spPr>
          <a:xfrm rot="16200000">
            <a:off x="9099105" y="3112943"/>
            <a:ext cx="3105487" cy="550966"/>
          </a:xfrm>
          <a:prstGeom prst="rect">
            <a:avLst/>
          </a:prstGeom>
          <a:noFill/>
          <a:ln w="28575" cap="flat">
            <a:solidFill>
              <a:srgbClr val="00B0F0"/>
            </a:solidFill>
            <a:prstDash val="solid"/>
            <a:miter lim="800000"/>
          </a:ln>
          <a:effectLst/>
        </p:spPr>
        <p:txBody>
          <a:bodyPr wrap="square" lIns="45719" tIns="45719" rIns="45719" bIns="45719" numCol="1" anchor="ctr">
            <a:noAutofit/>
          </a:bodyPr>
          <a:lstStyle/>
          <a:p>
            <a:pPr algn="ctr">
              <a:defRPr sz="2000"/>
            </a:pPr>
            <a:r>
              <a:rPr lang="en-GB" sz="2000" dirty="0"/>
              <a:t>Safety monitoring</a:t>
            </a:r>
            <a:endParaRPr sz="2000" dirty="0"/>
          </a:p>
        </p:txBody>
      </p:sp>
    </p:spTree>
    <p:extLst>
      <p:ext uri="{BB962C8B-B14F-4D97-AF65-F5344CB8AC3E}">
        <p14:creationId xmlns:p14="http://schemas.microsoft.com/office/powerpoint/2010/main" val="1360344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1F6D4-06DF-4B4A-8460-D6E5A2F1D975}"/>
              </a:ext>
            </a:extLst>
          </p:cNvPr>
          <p:cNvSpPr>
            <a:spLocks noGrp="1"/>
          </p:cNvSpPr>
          <p:nvPr>
            <p:ph type="title"/>
          </p:nvPr>
        </p:nvSpPr>
        <p:spPr/>
        <p:txBody>
          <a:bodyPr/>
          <a:lstStyle/>
          <a:p>
            <a:r>
              <a:rPr lang="en-US" dirty="0"/>
              <a:t>Research Without Prior Consent</a:t>
            </a:r>
            <a:endParaRPr lang="en-GB" dirty="0"/>
          </a:p>
        </p:txBody>
      </p:sp>
      <p:sp>
        <p:nvSpPr>
          <p:cNvPr id="3" name="Content Placeholder 2">
            <a:extLst>
              <a:ext uri="{FF2B5EF4-FFF2-40B4-BE49-F238E27FC236}">
                <a16:creationId xmlns:a16="http://schemas.microsoft.com/office/drawing/2014/main" id="{1625D750-DD08-4237-8678-DCA23DCB3B84}"/>
              </a:ext>
            </a:extLst>
          </p:cNvPr>
          <p:cNvSpPr>
            <a:spLocks noGrp="1"/>
          </p:cNvSpPr>
          <p:nvPr>
            <p:ph idx="1"/>
          </p:nvPr>
        </p:nvSpPr>
        <p:spPr/>
        <p:txBody>
          <a:bodyPr/>
          <a:lstStyle/>
          <a:p>
            <a:r>
              <a:rPr lang="en-GB" dirty="0"/>
              <a:t>Patients may lack capacity at time of randomisation</a:t>
            </a:r>
          </a:p>
          <a:p>
            <a:pPr algn="l"/>
            <a:r>
              <a:rPr lang="en-US" b="0" i="0" dirty="0">
                <a:effectLst/>
              </a:rPr>
              <a:t>In the UK, the law allows adults not able to consent for themselves to be recruited into CTIMPs without prior consent in emergency situations if: </a:t>
            </a:r>
          </a:p>
          <a:p>
            <a:pPr lvl="1">
              <a:buFont typeface="Arial" panose="020B0604020202020204" pitchFamily="34" charset="0"/>
              <a:buChar char="•"/>
            </a:pPr>
            <a:r>
              <a:rPr lang="en-US" b="0" i="0" dirty="0">
                <a:effectLst/>
              </a:rPr>
              <a:t>treatment needs to be given urgently</a:t>
            </a:r>
            <a:endParaRPr lang="en-US" dirty="0"/>
          </a:p>
          <a:p>
            <a:pPr lvl="1">
              <a:buFont typeface="Arial" panose="020B0604020202020204" pitchFamily="34" charset="0"/>
              <a:buChar char="•"/>
            </a:pPr>
            <a:r>
              <a:rPr lang="en-US" b="0" i="0" dirty="0">
                <a:effectLst/>
              </a:rPr>
              <a:t>it is also necessary to take urgent action to administer the IMP for the purposes of the trial</a:t>
            </a:r>
            <a:endParaRPr lang="en-US" dirty="0"/>
          </a:p>
          <a:p>
            <a:pPr lvl="1">
              <a:buFont typeface="Arial" panose="020B0604020202020204" pitchFamily="34" charset="0"/>
              <a:buChar char="•"/>
            </a:pPr>
            <a:r>
              <a:rPr lang="en-US" b="0" i="0" dirty="0">
                <a:effectLst/>
              </a:rPr>
              <a:t>it is not reasonably practicable to obtain consent from a legal representative</a:t>
            </a:r>
            <a:endParaRPr lang="en-US" dirty="0"/>
          </a:p>
          <a:p>
            <a:pPr lvl="1">
              <a:buFont typeface="Arial" panose="020B0604020202020204" pitchFamily="34" charset="0"/>
              <a:buChar char="•"/>
            </a:pPr>
            <a:r>
              <a:rPr lang="en-US" b="0" i="0" dirty="0">
                <a:effectLst/>
              </a:rPr>
              <a:t>the procedure is approved by a NHS Research Ethics Committee</a:t>
            </a:r>
            <a:endParaRPr lang="en-US" dirty="0"/>
          </a:p>
          <a:p>
            <a:pPr lvl="1">
              <a:buFont typeface="Arial" panose="020B0604020202020204" pitchFamily="34" charset="0"/>
              <a:buChar char="•"/>
            </a:pPr>
            <a:r>
              <a:rPr lang="en-US" b="0" i="0" dirty="0">
                <a:effectLst/>
              </a:rPr>
              <a:t>consent is sought from a legal representative as soon as possible.</a:t>
            </a:r>
          </a:p>
          <a:p>
            <a:endParaRPr lang="en-GB" dirty="0"/>
          </a:p>
          <a:p>
            <a:pPr lvl="1"/>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0704F439-0D7C-4BCE-AAF1-3523BDA39683}"/>
              </a:ext>
            </a:extLst>
          </p:cNvPr>
          <p:cNvSpPr>
            <a:spLocks noGrp="1"/>
          </p:cNvSpPr>
          <p:nvPr>
            <p:ph type="sldNum" sz="quarter" idx="2"/>
          </p:nvPr>
        </p:nvSpPr>
        <p:spPr>
          <a:xfrm>
            <a:off x="11452626" y="6152524"/>
            <a:ext cx="284691" cy="276999"/>
          </a:xfrm>
        </p:spPr>
        <p:txBody>
          <a:bodyPr/>
          <a:lstStyle/>
          <a:p>
            <a:fld id="{86CB4B4D-7CA3-9044-876B-883B54F8677D}" type="slidenum">
              <a:rPr lang="en-GB" smtClean="0"/>
              <a:t>47</a:t>
            </a:fld>
            <a:endParaRPr lang="en-GB" dirty="0"/>
          </a:p>
        </p:txBody>
      </p:sp>
    </p:spTree>
    <p:extLst>
      <p:ext uri="{BB962C8B-B14F-4D97-AF65-F5344CB8AC3E}">
        <p14:creationId xmlns:p14="http://schemas.microsoft.com/office/powerpoint/2010/main" val="3085909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529E-1584-4E61-B5E2-86C48CBB43AD}"/>
              </a:ext>
            </a:extLst>
          </p:cNvPr>
          <p:cNvSpPr>
            <a:spLocks noGrp="1"/>
          </p:cNvSpPr>
          <p:nvPr>
            <p:ph type="title"/>
          </p:nvPr>
        </p:nvSpPr>
        <p:spPr/>
        <p:txBody>
          <a:bodyPr/>
          <a:lstStyle/>
          <a:p>
            <a:r>
              <a:rPr lang="en-US" dirty="0"/>
              <a:t>Consent procedures</a:t>
            </a:r>
            <a:endParaRPr lang="en-GB" dirty="0"/>
          </a:p>
        </p:txBody>
      </p:sp>
      <p:sp>
        <p:nvSpPr>
          <p:cNvPr id="3" name="Content Placeholder 2">
            <a:extLst>
              <a:ext uri="{FF2B5EF4-FFF2-40B4-BE49-F238E27FC236}">
                <a16:creationId xmlns:a16="http://schemas.microsoft.com/office/drawing/2014/main" id="{E382B2BB-13BF-4446-B6EA-B73753A66C01}"/>
              </a:ext>
            </a:extLst>
          </p:cNvPr>
          <p:cNvSpPr>
            <a:spLocks noGrp="1"/>
          </p:cNvSpPr>
          <p:nvPr>
            <p:ph idx="1"/>
          </p:nvPr>
        </p:nvSpPr>
        <p:spPr/>
        <p:txBody>
          <a:bodyPr/>
          <a:lstStyle/>
          <a:p>
            <a:r>
              <a:rPr lang="en-GB" dirty="0"/>
              <a:t>After randomisation and once patient’s medical situation is no longer considered an emergency, consent procedures should begin</a:t>
            </a:r>
          </a:p>
          <a:p>
            <a:pPr lvl="1"/>
            <a:r>
              <a:rPr lang="en-GB" dirty="0"/>
              <a:t>Consent sought by GCP-trained team member</a:t>
            </a:r>
          </a:p>
          <a:p>
            <a:pPr lvl="2">
              <a:buFont typeface="Arial" panose="020B0604020202020204" pitchFamily="34" charset="0"/>
              <a:buChar char="•"/>
            </a:pPr>
            <a:r>
              <a:rPr lang="en-GB" dirty="0"/>
              <a:t>Adults Lacking Capacity module highly recommended</a:t>
            </a:r>
          </a:p>
          <a:p>
            <a:pPr lvl="1"/>
            <a:r>
              <a:rPr lang="en-GB" dirty="0"/>
              <a:t>Expected to be within 24-48 hours of randomisation</a:t>
            </a:r>
          </a:p>
          <a:p>
            <a:pPr marL="0" indent="0">
              <a:buNone/>
            </a:pPr>
            <a:endParaRPr lang="en-GB" dirty="0"/>
          </a:p>
        </p:txBody>
      </p:sp>
      <p:sp>
        <p:nvSpPr>
          <p:cNvPr id="4" name="Slide Number Placeholder 3">
            <a:extLst>
              <a:ext uri="{FF2B5EF4-FFF2-40B4-BE49-F238E27FC236}">
                <a16:creationId xmlns:a16="http://schemas.microsoft.com/office/drawing/2014/main" id="{EE8FDF40-4106-4F8A-ADB0-749ADE0A7E52}"/>
              </a:ext>
            </a:extLst>
          </p:cNvPr>
          <p:cNvSpPr>
            <a:spLocks noGrp="1"/>
          </p:cNvSpPr>
          <p:nvPr>
            <p:ph type="sldNum" sz="quarter" idx="2"/>
          </p:nvPr>
        </p:nvSpPr>
        <p:spPr/>
        <p:txBody>
          <a:bodyPr/>
          <a:lstStyle/>
          <a:p>
            <a:fld id="{86CB4B4D-7CA3-9044-876B-883B54F8677D}" type="slidenum">
              <a:rPr lang="en-GB" smtClean="0"/>
              <a:t>48</a:t>
            </a:fld>
            <a:endParaRPr lang="en-GB" dirty="0"/>
          </a:p>
        </p:txBody>
      </p:sp>
    </p:spTree>
    <p:extLst>
      <p:ext uri="{BB962C8B-B14F-4D97-AF65-F5344CB8AC3E}">
        <p14:creationId xmlns:p14="http://schemas.microsoft.com/office/powerpoint/2010/main" val="1166744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F58D3-51D7-436D-A76D-B918C49BFBDE}"/>
              </a:ext>
            </a:extLst>
          </p:cNvPr>
          <p:cNvSpPr>
            <a:spLocks noGrp="1"/>
          </p:cNvSpPr>
          <p:nvPr>
            <p:ph type="title"/>
          </p:nvPr>
        </p:nvSpPr>
        <p:spPr/>
        <p:txBody>
          <a:bodyPr/>
          <a:lstStyle/>
          <a:p>
            <a:r>
              <a:rPr lang="en-US" dirty="0"/>
              <a:t>Consent procedures</a:t>
            </a:r>
            <a:endParaRPr lang="en-GB" dirty="0"/>
          </a:p>
        </p:txBody>
      </p:sp>
      <p:sp>
        <p:nvSpPr>
          <p:cNvPr id="3" name="Rectangle 2">
            <a:extLst>
              <a:ext uri="{FF2B5EF4-FFF2-40B4-BE49-F238E27FC236}">
                <a16:creationId xmlns:a16="http://schemas.microsoft.com/office/drawing/2014/main" id="{DD579F35-7A52-4E30-B4F7-686A39619DAE}"/>
              </a:ext>
            </a:extLst>
          </p:cNvPr>
          <p:cNvSpPr/>
          <p:nvPr/>
        </p:nvSpPr>
        <p:spPr>
          <a:xfrm>
            <a:off x="407368" y="2937720"/>
            <a:ext cx="1512168" cy="923328"/>
          </a:xfrm>
          <a:prstGeom prst="rect">
            <a:avLst/>
          </a:prstGeom>
          <a:solidFill>
            <a:schemeClr val="accent3">
              <a:lumOff val="44000"/>
            </a:schemeClr>
          </a:solidFill>
          <a:ln w="28575" cap="flat">
            <a:solidFill>
              <a:srgbClr val="00B0F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Trebuchet MS"/>
                <a:ea typeface="Trebuchet MS"/>
                <a:cs typeface="Trebuchet MS"/>
                <a:sym typeface="Trebuchet MS"/>
              </a:rPr>
              <a:t>Patient confirmed eligible</a:t>
            </a:r>
          </a:p>
        </p:txBody>
      </p:sp>
      <p:sp>
        <p:nvSpPr>
          <p:cNvPr id="5" name="TextBox 4">
            <a:extLst>
              <a:ext uri="{FF2B5EF4-FFF2-40B4-BE49-F238E27FC236}">
                <a16:creationId xmlns:a16="http://schemas.microsoft.com/office/drawing/2014/main" id="{57CEC06F-16BF-4BD0-94BE-067285243B26}"/>
              </a:ext>
            </a:extLst>
          </p:cNvPr>
          <p:cNvSpPr txBox="1"/>
          <p:nvPr/>
        </p:nvSpPr>
        <p:spPr>
          <a:xfrm>
            <a:off x="1933459" y="1664275"/>
            <a:ext cx="4594589"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1600" i="1" dirty="0">
                <a:effectLst/>
                <a:latin typeface="Arial" panose="020B0604020202020204" pitchFamily="34" charset="0"/>
                <a:ea typeface="Times New Roman" panose="02020603050405020304" pitchFamily="18" charset="0"/>
              </a:rPr>
              <a:t>In rare situation where patient has capacity: </a:t>
            </a:r>
            <a:br>
              <a:rPr lang="en-GB" sz="1600" i="1" dirty="0">
                <a:effectLst/>
                <a:latin typeface="Arial" panose="020B0604020202020204" pitchFamily="34" charset="0"/>
                <a:ea typeface="Times New Roman" panose="02020603050405020304" pitchFamily="18" charset="0"/>
              </a:rPr>
            </a:br>
            <a:r>
              <a:rPr lang="en-GB" sz="1600" i="1" dirty="0">
                <a:effectLst/>
                <a:latin typeface="Arial" panose="020B0604020202020204" pitchFamily="34" charset="0"/>
                <a:ea typeface="Times New Roman" panose="02020603050405020304" pitchFamily="18" charset="0"/>
              </a:rPr>
              <a:t>seek written or verbal/other non-written consent </a:t>
            </a:r>
            <a:br>
              <a:rPr lang="en-GB" sz="1600" i="1" dirty="0">
                <a:effectLst/>
                <a:latin typeface="Arial" panose="020B0604020202020204" pitchFamily="34" charset="0"/>
                <a:ea typeface="Times New Roman" panose="02020603050405020304" pitchFamily="18" charset="0"/>
              </a:rPr>
            </a:br>
            <a:r>
              <a:rPr lang="en-GB" sz="1600" i="1" dirty="0">
                <a:effectLst/>
                <a:latin typeface="Arial" panose="020B0604020202020204" pitchFamily="34" charset="0"/>
                <a:ea typeface="Times New Roman" panose="02020603050405020304" pitchFamily="18" charset="0"/>
              </a:rPr>
              <a:t>to randomise if appropriate, </a:t>
            </a:r>
            <a:br>
              <a:rPr lang="en-GB" sz="1600" i="1" dirty="0">
                <a:effectLst/>
                <a:latin typeface="Arial" panose="020B0604020202020204" pitchFamily="34" charset="0"/>
                <a:ea typeface="Times New Roman" panose="02020603050405020304" pitchFamily="18" charset="0"/>
              </a:rPr>
            </a:br>
            <a:r>
              <a:rPr lang="en-GB" sz="1600" i="1" dirty="0">
                <a:effectLst/>
                <a:latin typeface="Arial" panose="020B0604020202020204" pitchFamily="34" charset="0"/>
                <a:ea typeface="Times New Roman" panose="02020603050405020304" pitchFamily="18" charset="0"/>
              </a:rPr>
              <a:t>otherwise consent is deferred</a:t>
            </a:r>
            <a:endParaRPr lang="en-GB" sz="2800" dirty="0">
              <a:effectLst/>
              <a:latin typeface="Times New Roman" panose="02020603050405020304" pitchFamily="18" charset="0"/>
              <a:ea typeface="Times New Roman" panose="02020603050405020304" pitchFamily="18" charset="0"/>
            </a:endParaRPr>
          </a:p>
        </p:txBody>
      </p:sp>
      <p:sp>
        <p:nvSpPr>
          <p:cNvPr id="6" name="Slide Number Placeholder 3">
            <a:extLst>
              <a:ext uri="{FF2B5EF4-FFF2-40B4-BE49-F238E27FC236}">
                <a16:creationId xmlns:a16="http://schemas.microsoft.com/office/drawing/2014/main" id="{C560C2F1-F5E9-49B9-9DE0-4574CD6844D4}"/>
              </a:ext>
            </a:extLst>
          </p:cNvPr>
          <p:cNvSpPr txBox="1">
            <a:spLocks/>
          </p:cNvSpPr>
          <p:nvPr/>
        </p:nvSpPr>
        <p:spPr>
          <a:xfrm>
            <a:off x="11452626" y="6152525"/>
            <a:ext cx="404014" cy="228804"/>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86CB4B4D-7CA3-9044-876B-883B54F8677D}" type="slidenum">
              <a:rPr lang="en-GB" sz="1200" smtClean="0">
                <a:latin typeface="+mj-lt"/>
              </a:rPr>
              <a:pPr/>
              <a:t>49</a:t>
            </a:fld>
            <a:endParaRPr lang="en-GB" sz="1200" dirty="0">
              <a:latin typeface="+mj-lt"/>
            </a:endParaRPr>
          </a:p>
        </p:txBody>
      </p:sp>
    </p:spTree>
    <p:extLst>
      <p:ext uri="{BB962C8B-B14F-4D97-AF65-F5344CB8AC3E}">
        <p14:creationId xmlns:p14="http://schemas.microsoft.com/office/powerpoint/2010/main" val="312256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76F709-6C49-400D-AD73-DDF8D1BBC440}"/>
              </a:ext>
            </a:extLst>
          </p:cNvPr>
          <p:cNvSpPr>
            <a:spLocks noGrp="1"/>
          </p:cNvSpPr>
          <p:nvPr>
            <p:ph type="title"/>
          </p:nvPr>
        </p:nvSpPr>
        <p:spPr/>
        <p:txBody>
          <a:bodyPr/>
          <a:lstStyle/>
          <a:p>
            <a:r>
              <a:rPr lang="en-US" dirty="0"/>
              <a:t>BICAR-ICU trial</a:t>
            </a:r>
            <a:endParaRPr lang="en-GB" sz="2800" dirty="0"/>
          </a:p>
        </p:txBody>
      </p:sp>
      <p:sp>
        <p:nvSpPr>
          <p:cNvPr id="15" name="Content Placeholder 14">
            <a:extLst>
              <a:ext uri="{FF2B5EF4-FFF2-40B4-BE49-F238E27FC236}">
                <a16:creationId xmlns:a16="http://schemas.microsoft.com/office/drawing/2014/main" id="{D0488786-E35E-4D8F-A602-FA9F0C5E230C}"/>
              </a:ext>
            </a:extLst>
          </p:cNvPr>
          <p:cNvSpPr>
            <a:spLocks noGrp="1"/>
          </p:cNvSpPr>
          <p:nvPr>
            <p:ph idx="1"/>
          </p:nvPr>
        </p:nvSpPr>
        <p:spPr/>
        <p:txBody>
          <a:bodyPr/>
          <a:lstStyle/>
          <a:p>
            <a:r>
              <a:rPr lang="en-US" dirty="0"/>
              <a:t>Found no benefit of sodium bicarbonate in critically ill patients with metabolic acidosis</a:t>
            </a:r>
          </a:p>
          <a:p>
            <a:pPr lvl="1"/>
            <a:r>
              <a:rPr lang="en-US" dirty="0"/>
              <a:t>In a small subgroup with acidosis and AKI, possible benefits of sodium bicarbonate (fewer patients dying and fewer patients needing KRT)</a:t>
            </a:r>
          </a:p>
          <a:p>
            <a:pPr marL="457200" lvl="1" indent="0">
              <a:buNone/>
            </a:pPr>
            <a:endParaRPr lang="en-US" sz="1000" dirty="0"/>
          </a:p>
          <a:p>
            <a:endParaRPr lang="en-GB" dirty="0"/>
          </a:p>
        </p:txBody>
      </p:sp>
      <p:sp>
        <p:nvSpPr>
          <p:cNvPr id="4" name="Slide Number Placeholder 3">
            <a:extLst>
              <a:ext uri="{FF2B5EF4-FFF2-40B4-BE49-F238E27FC236}">
                <a16:creationId xmlns:a16="http://schemas.microsoft.com/office/drawing/2014/main" id="{D99DB0FA-93EA-4569-911E-6CDB3D128CA6}"/>
              </a:ext>
            </a:extLst>
          </p:cNvPr>
          <p:cNvSpPr>
            <a:spLocks noGrp="1"/>
          </p:cNvSpPr>
          <p:nvPr>
            <p:ph type="sldNum" sz="quarter" idx="2"/>
          </p:nvPr>
        </p:nvSpPr>
        <p:spPr/>
        <p:txBody>
          <a:bodyPr/>
          <a:lstStyle/>
          <a:p>
            <a:fld id="{86CB4B4D-7CA3-9044-876B-883B54F8677D}" type="slidenum">
              <a:rPr lang="en-GB" smtClean="0"/>
              <a:t>5</a:t>
            </a:fld>
            <a:endParaRPr lang="en-GB" dirty="0"/>
          </a:p>
        </p:txBody>
      </p:sp>
      <p:pic>
        <p:nvPicPr>
          <p:cNvPr id="7" name="Picture 6">
            <a:extLst>
              <a:ext uri="{FF2B5EF4-FFF2-40B4-BE49-F238E27FC236}">
                <a16:creationId xmlns:a16="http://schemas.microsoft.com/office/drawing/2014/main" id="{FE5B3BB0-2349-4552-8A2E-6ACABBCB0300}"/>
              </a:ext>
            </a:extLst>
          </p:cNvPr>
          <p:cNvPicPr>
            <a:picLocks noChangeAspect="1"/>
          </p:cNvPicPr>
          <p:nvPr/>
        </p:nvPicPr>
        <p:blipFill>
          <a:blip r:embed="rId3"/>
          <a:stretch>
            <a:fillRect/>
          </a:stretch>
        </p:blipFill>
        <p:spPr>
          <a:xfrm>
            <a:off x="2615338" y="3486819"/>
            <a:ext cx="8017442" cy="2945374"/>
          </a:xfrm>
          <a:prstGeom prst="rect">
            <a:avLst/>
          </a:prstGeom>
        </p:spPr>
      </p:pic>
      <p:sp>
        <p:nvSpPr>
          <p:cNvPr id="8" name="TextBox 7">
            <a:extLst>
              <a:ext uri="{FF2B5EF4-FFF2-40B4-BE49-F238E27FC236}">
                <a16:creationId xmlns:a16="http://schemas.microsoft.com/office/drawing/2014/main" id="{93D98F8F-AAB3-4D09-B49C-AEEBF9AD4668}"/>
              </a:ext>
            </a:extLst>
          </p:cNvPr>
          <p:cNvSpPr txBox="1"/>
          <p:nvPr/>
        </p:nvSpPr>
        <p:spPr>
          <a:xfrm>
            <a:off x="7392144" y="6432193"/>
            <a:ext cx="5112568" cy="307777"/>
          </a:xfrm>
          <a:prstGeom prst="rect">
            <a:avLst/>
          </a:prstGeom>
          <a:noFill/>
        </p:spPr>
        <p:txBody>
          <a:bodyPr wrap="square" rtlCol="0">
            <a:spAutoFit/>
          </a:bodyPr>
          <a:lstStyle/>
          <a:p>
            <a:r>
              <a:rPr lang="en-US" sz="1400" dirty="0">
                <a:solidFill>
                  <a:srgbClr val="757477"/>
                </a:solidFill>
                <a:latin typeface="+mn-lt"/>
              </a:rPr>
              <a:t>Jaber et al., Lancet 2018; 392: 31-40.</a:t>
            </a:r>
            <a:endParaRPr lang="en-GB" sz="1400" dirty="0">
              <a:solidFill>
                <a:srgbClr val="757477"/>
              </a:solidFill>
              <a:latin typeface="+mn-lt"/>
            </a:endParaRPr>
          </a:p>
        </p:txBody>
      </p:sp>
      <p:sp>
        <p:nvSpPr>
          <p:cNvPr id="2" name="TextBox 1">
            <a:extLst>
              <a:ext uri="{FF2B5EF4-FFF2-40B4-BE49-F238E27FC236}">
                <a16:creationId xmlns:a16="http://schemas.microsoft.com/office/drawing/2014/main" id="{93242C12-6227-4528-AE81-8A65DA1C4BAD}"/>
              </a:ext>
            </a:extLst>
          </p:cNvPr>
          <p:cNvSpPr txBox="1"/>
          <p:nvPr/>
        </p:nvSpPr>
        <p:spPr>
          <a:xfrm>
            <a:off x="1281619" y="3063534"/>
            <a:ext cx="10513168" cy="1120307"/>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20000"/>
              </a:spcBef>
              <a:spcAft>
                <a:spcPct val="0"/>
              </a:spcAft>
              <a:buClr>
                <a:srgbClr val="00B0F0"/>
              </a:buClr>
              <a:buSzPct val="70000"/>
              <a:buFont typeface="Courier New" panose="02070309020205020404" pitchFamily="49" charset="0"/>
              <a:buNone/>
              <a:tabLst/>
              <a:defRPr/>
            </a:pPr>
            <a:r>
              <a:rPr kumimoji="0" lang="en-US" sz="2000" b="0" i="0" u="none" strike="noStrike" kern="0" cap="none" spc="0" normalizeH="0" baseline="0" noProof="0" dirty="0">
                <a:ln>
                  <a:noFill/>
                </a:ln>
                <a:solidFill>
                  <a:srgbClr val="DAEDEF">
                    <a:lumMod val="50000"/>
                  </a:srgbClr>
                </a:solidFill>
                <a:effectLst/>
                <a:uLnTx/>
                <a:uFillTx/>
                <a:latin typeface="Trebuchet MS"/>
              </a:rPr>
              <a:t>Time to death in the overall population (A) and patients with prespecified AKI (B)</a:t>
            </a:r>
          </a:p>
          <a:p>
            <a:pPr marL="742950" marR="0" lvl="1" indent="-285750" algn="l" defTabSz="914400" rtl="0" eaLnBrk="1" fontAlgn="base" latinLnBrk="0" hangingPunct="1">
              <a:lnSpc>
                <a:spcPct val="100000"/>
              </a:lnSpc>
              <a:spcBef>
                <a:spcPct val="20000"/>
              </a:spcBef>
              <a:spcAft>
                <a:spcPct val="0"/>
              </a:spcAft>
              <a:buClr>
                <a:srgbClr val="00B0F0"/>
              </a:buClr>
              <a:buSzPct val="70000"/>
              <a:buFont typeface="Courier New" panose="02070309020205020404" pitchFamily="49" charset="0"/>
              <a:buChar char="o"/>
              <a:tabLst/>
              <a:defRPr/>
            </a:pPr>
            <a:endParaRPr kumimoji="0" lang="en-US" sz="2400" b="0" i="0" u="none" strike="noStrike" kern="0" cap="none" spc="0" normalizeH="0" baseline="0" noProof="0" dirty="0">
              <a:ln>
                <a:noFill/>
              </a:ln>
              <a:solidFill>
                <a:srgbClr val="757477"/>
              </a:solidFill>
              <a:effectLst/>
              <a:uLnTx/>
              <a:uFillTx/>
              <a:latin typeface="Trebuchet MS"/>
            </a:endParaRPr>
          </a:p>
          <a:p>
            <a:endParaRPr lang="en-GB" dirty="0"/>
          </a:p>
        </p:txBody>
      </p:sp>
    </p:spTree>
    <p:extLst>
      <p:ext uri="{BB962C8B-B14F-4D97-AF65-F5344CB8AC3E}">
        <p14:creationId xmlns:p14="http://schemas.microsoft.com/office/powerpoint/2010/main" val="560894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3A010-605C-4586-A3CF-E4907E90F18C}"/>
              </a:ext>
            </a:extLst>
          </p:cNvPr>
          <p:cNvSpPr>
            <a:spLocks noGrp="1"/>
          </p:cNvSpPr>
          <p:nvPr>
            <p:ph type="title"/>
          </p:nvPr>
        </p:nvSpPr>
        <p:spPr/>
        <p:txBody>
          <a:bodyPr/>
          <a:lstStyle/>
          <a:p>
            <a:r>
              <a:rPr lang="en-US" dirty="0"/>
              <a:t>Consent procedures</a:t>
            </a:r>
            <a:endParaRPr lang="en-GB" dirty="0"/>
          </a:p>
        </p:txBody>
      </p:sp>
      <p:sp>
        <p:nvSpPr>
          <p:cNvPr id="4" name="Slide Number Placeholder 3">
            <a:extLst>
              <a:ext uri="{FF2B5EF4-FFF2-40B4-BE49-F238E27FC236}">
                <a16:creationId xmlns:a16="http://schemas.microsoft.com/office/drawing/2014/main" id="{88F887C3-2091-4BE7-A4D4-5317C85983AD}"/>
              </a:ext>
            </a:extLst>
          </p:cNvPr>
          <p:cNvSpPr>
            <a:spLocks noGrp="1"/>
          </p:cNvSpPr>
          <p:nvPr>
            <p:ph type="sldNum" sz="quarter" idx="2"/>
          </p:nvPr>
        </p:nvSpPr>
        <p:spPr/>
        <p:txBody>
          <a:bodyPr/>
          <a:lstStyle/>
          <a:p>
            <a:fld id="{86CB4B4D-7CA3-9044-876B-883B54F8677D}" type="slidenum">
              <a:rPr lang="en-GB" smtClean="0"/>
              <a:t>50</a:t>
            </a:fld>
            <a:endParaRPr lang="en-GB" dirty="0"/>
          </a:p>
        </p:txBody>
      </p:sp>
      <p:sp>
        <p:nvSpPr>
          <p:cNvPr id="5" name="Rectangle 46">
            <a:extLst>
              <a:ext uri="{FF2B5EF4-FFF2-40B4-BE49-F238E27FC236}">
                <a16:creationId xmlns:a16="http://schemas.microsoft.com/office/drawing/2014/main" id="{0D775A0F-3FFD-4B03-9784-9B6551E05F41}"/>
              </a:ext>
            </a:extLst>
          </p:cNvPr>
          <p:cNvSpPr>
            <a:spLocks noChangeArrowheads="1"/>
          </p:cNvSpPr>
          <p:nvPr/>
        </p:nvSpPr>
        <p:spPr bwMode="auto">
          <a:xfrm>
            <a:off x="0" y="12871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09A0645F-E95E-46BA-9C80-9905C3C2B1D8}"/>
              </a:ext>
            </a:extLst>
          </p:cNvPr>
          <p:cNvSpPr/>
          <p:nvPr/>
        </p:nvSpPr>
        <p:spPr>
          <a:xfrm>
            <a:off x="407368" y="2937720"/>
            <a:ext cx="1512168" cy="923328"/>
          </a:xfrm>
          <a:prstGeom prst="rect">
            <a:avLst/>
          </a:prstGeom>
          <a:solidFill>
            <a:schemeClr val="accent3">
              <a:lumOff val="44000"/>
            </a:schemeClr>
          </a:solidFill>
          <a:ln w="28575" cap="flat">
            <a:solidFill>
              <a:srgbClr val="00B0F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Trebuchet MS"/>
                <a:ea typeface="Trebuchet MS"/>
                <a:cs typeface="Trebuchet MS"/>
                <a:sym typeface="Trebuchet MS"/>
              </a:rPr>
              <a:t>Patient confirmed eligible</a:t>
            </a:r>
          </a:p>
        </p:txBody>
      </p:sp>
      <p:sp>
        <p:nvSpPr>
          <p:cNvPr id="7" name="Rectangle 6">
            <a:extLst>
              <a:ext uri="{FF2B5EF4-FFF2-40B4-BE49-F238E27FC236}">
                <a16:creationId xmlns:a16="http://schemas.microsoft.com/office/drawing/2014/main" id="{C25B96F0-1D4E-4900-A679-6B61552A6B17}"/>
              </a:ext>
            </a:extLst>
          </p:cNvPr>
          <p:cNvSpPr/>
          <p:nvPr/>
        </p:nvSpPr>
        <p:spPr>
          <a:xfrm>
            <a:off x="2351584" y="3205659"/>
            <a:ext cx="1656860" cy="369330"/>
          </a:xfrm>
          <a:prstGeom prst="rect">
            <a:avLst/>
          </a:prstGeom>
          <a:solidFill>
            <a:schemeClr val="accent3">
              <a:lumOff val="44000"/>
            </a:schemeClr>
          </a:solidFill>
          <a:ln w="28575" cap="flat">
            <a:solidFill>
              <a:srgbClr val="00B0F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GB" dirty="0"/>
              <a:t>Randomisation</a:t>
            </a:r>
          </a:p>
        </p:txBody>
      </p:sp>
      <p:sp>
        <p:nvSpPr>
          <p:cNvPr id="8" name="TextBox 7">
            <a:extLst>
              <a:ext uri="{FF2B5EF4-FFF2-40B4-BE49-F238E27FC236}">
                <a16:creationId xmlns:a16="http://schemas.microsoft.com/office/drawing/2014/main" id="{F2FACB83-A7FD-474B-920D-EE9CB96A2E36}"/>
              </a:ext>
            </a:extLst>
          </p:cNvPr>
          <p:cNvSpPr txBox="1"/>
          <p:nvPr/>
        </p:nvSpPr>
        <p:spPr>
          <a:xfrm>
            <a:off x="1163452" y="3890603"/>
            <a:ext cx="1983914"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1200" i="1" dirty="0">
                <a:solidFill>
                  <a:schemeClr val="bg1">
                    <a:lumMod val="50000"/>
                  </a:schemeClr>
                </a:solidFill>
                <a:effectLst/>
                <a:latin typeface="Arial" panose="020B0604020202020204" pitchFamily="34" charset="0"/>
                <a:ea typeface="Times New Roman" panose="02020603050405020304" pitchFamily="18" charset="0"/>
              </a:rPr>
              <a:t>Seek written/verbal/</a:t>
            </a:r>
            <a:br>
              <a:rPr lang="en-GB" sz="1200" i="1" dirty="0">
                <a:solidFill>
                  <a:schemeClr val="bg1">
                    <a:lumMod val="50000"/>
                  </a:schemeClr>
                </a:solidFill>
                <a:effectLst/>
                <a:latin typeface="Arial" panose="020B0604020202020204" pitchFamily="34" charset="0"/>
                <a:ea typeface="Times New Roman" panose="02020603050405020304" pitchFamily="18" charset="0"/>
              </a:rPr>
            </a:br>
            <a:r>
              <a:rPr lang="en-GB" sz="1200" i="1" dirty="0">
                <a:solidFill>
                  <a:schemeClr val="bg1">
                    <a:lumMod val="50000"/>
                  </a:schemeClr>
                </a:solidFill>
                <a:effectLst/>
                <a:latin typeface="Arial" panose="020B0604020202020204" pitchFamily="34" charset="0"/>
                <a:ea typeface="Times New Roman" panose="02020603050405020304" pitchFamily="18" charset="0"/>
              </a:rPr>
              <a:t>other non-written</a:t>
            </a:r>
            <a:br>
              <a:rPr lang="en-GB" sz="1200" i="1" dirty="0">
                <a:solidFill>
                  <a:schemeClr val="bg1">
                    <a:lumMod val="50000"/>
                  </a:schemeClr>
                </a:solidFill>
                <a:effectLst/>
                <a:latin typeface="Arial" panose="020B0604020202020204" pitchFamily="34" charset="0"/>
                <a:ea typeface="Times New Roman" panose="02020603050405020304" pitchFamily="18" charset="0"/>
              </a:rPr>
            </a:br>
            <a:r>
              <a:rPr lang="en-GB" sz="1200" i="1" dirty="0">
                <a:solidFill>
                  <a:schemeClr val="bg1">
                    <a:lumMod val="50000"/>
                  </a:schemeClr>
                </a:solidFill>
                <a:effectLst/>
                <a:latin typeface="Arial" panose="020B0604020202020204" pitchFamily="34" charset="0"/>
                <a:ea typeface="Times New Roman" panose="02020603050405020304" pitchFamily="18" charset="0"/>
              </a:rPr>
              <a:t> consent, if appropriate</a:t>
            </a:r>
            <a:endParaRPr lang="en-GB" sz="2000" dirty="0">
              <a:solidFill>
                <a:schemeClr val="bg1">
                  <a:lumMod val="50000"/>
                </a:schemeClr>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8ECF924C-4957-439A-8F36-9DDCBD9D5FC9}"/>
              </a:ext>
            </a:extLst>
          </p:cNvPr>
          <p:cNvSpPr txBox="1"/>
          <p:nvPr/>
        </p:nvSpPr>
        <p:spPr>
          <a:xfrm>
            <a:off x="3808959" y="2259449"/>
            <a:ext cx="2071017" cy="1169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1400" i="1" dirty="0">
                <a:effectLst/>
                <a:latin typeface="Arial" panose="020B0604020202020204" pitchFamily="34" charset="0"/>
                <a:ea typeface="Times New Roman" panose="02020603050405020304" pitchFamily="18" charset="0"/>
              </a:rPr>
              <a:t>Once medical situation is no longer an emergency </a:t>
            </a:r>
            <a:br>
              <a:rPr lang="en-GB" sz="1400" i="1" dirty="0">
                <a:effectLst/>
                <a:latin typeface="Arial" panose="020B0604020202020204" pitchFamily="34" charset="0"/>
                <a:ea typeface="Times New Roman" panose="02020603050405020304" pitchFamily="18" charset="0"/>
              </a:rPr>
            </a:br>
            <a:r>
              <a:rPr lang="en-GB" sz="1400" i="1" dirty="0">
                <a:effectLst/>
                <a:latin typeface="Arial" panose="020B0604020202020204" pitchFamily="34" charset="0"/>
                <a:ea typeface="Times New Roman" panose="02020603050405020304" pitchFamily="18" charset="0"/>
              </a:rPr>
              <a:t>(around 24-48 hours after randomisation)</a:t>
            </a:r>
            <a:endParaRPr lang="en-GB" sz="1400"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C2699A2B-830F-4EB5-8A81-801943787C9D}"/>
              </a:ext>
            </a:extLst>
          </p:cNvPr>
          <p:cNvSpPr/>
          <p:nvPr/>
        </p:nvSpPr>
        <p:spPr>
          <a:xfrm>
            <a:off x="8400656" y="1556792"/>
            <a:ext cx="3600000" cy="646329"/>
          </a:xfrm>
          <a:prstGeom prst="rect">
            <a:avLst/>
          </a:prstGeom>
          <a:solidFill>
            <a:schemeClr val="accent3">
              <a:lumOff val="44000"/>
            </a:schemeClr>
          </a:solidFill>
          <a:ln w="28575" cap="flat">
            <a:solidFill>
              <a:srgbClr val="00B0F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GB" dirty="0"/>
              <a:t>Approach patient for consent</a:t>
            </a:r>
          </a:p>
        </p:txBody>
      </p:sp>
      <p:sp>
        <p:nvSpPr>
          <p:cNvPr id="11" name="Rectangle 10">
            <a:extLst>
              <a:ext uri="{FF2B5EF4-FFF2-40B4-BE49-F238E27FC236}">
                <a16:creationId xmlns:a16="http://schemas.microsoft.com/office/drawing/2014/main" id="{60612CCF-EF88-4604-8195-7FC8FEE4523E}"/>
              </a:ext>
            </a:extLst>
          </p:cNvPr>
          <p:cNvSpPr/>
          <p:nvPr/>
        </p:nvSpPr>
        <p:spPr>
          <a:xfrm>
            <a:off x="8400656" y="2932204"/>
            <a:ext cx="3600000" cy="923328"/>
          </a:xfrm>
          <a:prstGeom prst="rect">
            <a:avLst/>
          </a:prstGeom>
          <a:solidFill>
            <a:schemeClr val="accent3">
              <a:lumOff val="44000"/>
            </a:schemeClr>
          </a:solidFill>
          <a:ln w="28575" cap="flat">
            <a:solidFill>
              <a:srgbClr val="00B0F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GB" dirty="0"/>
              <a:t>Approach Personal Legal Representative (in person/telephone)</a:t>
            </a:r>
          </a:p>
        </p:txBody>
      </p:sp>
      <p:sp>
        <p:nvSpPr>
          <p:cNvPr id="12" name="Rectangle 11">
            <a:extLst>
              <a:ext uri="{FF2B5EF4-FFF2-40B4-BE49-F238E27FC236}">
                <a16:creationId xmlns:a16="http://schemas.microsoft.com/office/drawing/2014/main" id="{D9E7E34F-FF9E-4BAC-B016-5ED7212A6F85}"/>
              </a:ext>
            </a:extLst>
          </p:cNvPr>
          <p:cNvSpPr/>
          <p:nvPr/>
        </p:nvSpPr>
        <p:spPr>
          <a:xfrm>
            <a:off x="8400656" y="4366847"/>
            <a:ext cx="3600000" cy="646329"/>
          </a:xfrm>
          <a:prstGeom prst="rect">
            <a:avLst/>
          </a:prstGeom>
          <a:solidFill>
            <a:schemeClr val="accent3">
              <a:lumOff val="44000"/>
            </a:schemeClr>
          </a:solidFill>
          <a:ln w="28575" cap="flat">
            <a:solidFill>
              <a:srgbClr val="00B0F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GB" dirty="0"/>
              <a:t>Approach Professional Legal Representative</a:t>
            </a:r>
          </a:p>
        </p:txBody>
      </p:sp>
      <p:cxnSp>
        <p:nvCxnSpPr>
          <p:cNvPr id="13" name="Straight Arrow Connector 12">
            <a:extLst>
              <a:ext uri="{FF2B5EF4-FFF2-40B4-BE49-F238E27FC236}">
                <a16:creationId xmlns:a16="http://schemas.microsoft.com/office/drawing/2014/main" id="{851B86FC-BE96-409E-BFC8-3C621424739C}"/>
              </a:ext>
            </a:extLst>
          </p:cNvPr>
          <p:cNvCxnSpPr>
            <a:cxnSpLocks/>
            <a:stCxn id="6" idx="3"/>
          </p:cNvCxnSpPr>
          <p:nvPr/>
        </p:nvCxnSpPr>
        <p:spPr>
          <a:xfrm flipV="1">
            <a:off x="1919536" y="3390324"/>
            <a:ext cx="432000" cy="0"/>
          </a:xfrm>
          <a:prstGeom prst="straightConnector1">
            <a:avLst/>
          </a:prstGeom>
          <a:noFill/>
          <a:ln w="25400" cap="flat" cmpd="sng">
            <a:solidFill>
              <a:schemeClr val="accent5">
                <a:lumMod val="50000"/>
              </a:schemeClr>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4" name="Straight Arrow Connector 13">
            <a:extLst>
              <a:ext uri="{FF2B5EF4-FFF2-40B4-BE49-F238E27FC236}">
                <a16:creationId xmlns:a16="http://schemas.microsoft.com/office/drawing/2014/main" id="{DC327662-1ED9-41D6-80C3-09C478F56B28}"/>
              </a:ext>
            </a:extLst>
          </p:cNvPr>
          <p:cNvCxnSpPr>
            <a:cxnSpLocks/>
          </p:cNvCxnSpPr>
          <p:nvPr/>
        </p:nvCxnSpPr>
        <p:spPr>
          <a:xfrm flipV="1">
            <a:off x="5560828" y="2018456"/>
            <a:ext cx="2808000" cy="1371868"/>
          </a:xfrm>
          <a:prstGeom prst="straightConnector1">
            <a:avLst/>
          </a:prstGeom>
          <a:noFill/>
          <a:ln w="25400" cap="flat" cmpd="sng">
            <a:solidFill>
              <a:schemeClr val="accent5">
                <a:lumMod val="50000"/>
              </a:schemeClr>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5" name="Straight Arrow Connector 14">
            <a:extLst>
              <a:ext uri="{FF2B5EF4-FFF2-40B4-BE49-F238E27FC236}">
                <a16:creationId xmlns:a16="http://schemas.microsoft.com/office/drawing/2014/main" id="{F21DE333-BD9F-4EBE-B6F8-AF199B27836E}"/>
              </a:ext>
            </a:extLst>
          </p:cNvPr>
          <p:cNvCxnSpPr>
            <a:cxnSpLocks/>
          </p:cNvCxnSpPr>
          <p:nvPr/>
        </p:nvCxnSpPr>
        <p:spPr>
          <a:xfrm flipV="1">
            <a:off x="5520099" y="3390324"/>
            <a:ext cx="2880157" cy="0"/>
          </a:xfrm>
          <a:prstGeom prst="straightConnector1">
            <a:avLst/>
          </a:prstGeom>
          <a:noFill/>
          <a:ln w="25400" cap="flat" cmpd="sng">
            <a:solidFill>
              <a:schemeClr val="accent5">
                <a:lumMod val="50000"/>
              </a:schemeClr>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6" name="Straight Arrow Connector 15">
            <a:extLst>
              <a:ext uri="{FF2B5EF4-FFF2-40B4-BE49-F238E27FC236}">
                <a16:creationId xmlns:a16="http://schemas.microsoft.com/office/drawing/2014/main" id="{7184F19F-8725-4041-8A43-397CDAB47EB7}"/>
              </a:ext>
            </a:extLst>
          </p:cNvPr>
          <p:cNvCxnSpPr>
            <a:cxnSpLocks/>
          </p:cNvCxnSpPr>
          <p:nvPr/>
        </p:nvCxnSpPr>
        <p:spPr>
          <a:xfrm>
            <a:off x="5560828" y="3390324"/>
            <a:ext cx="2808000" cy="1249517"/>
          </a:xfrm>
          <a:prstGeom prst="straightConnector1">
            <a:avLst/>
          </a:prstGeom>
          <a:noFill/>
          <a:ln w="25400" cap="flat" cmpd="sng">
            <a:solidFill>
              <a:schemeClr val="accent5">
                <a:lumMod val="50000"/>
              </a:schemeClr>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7" name="TextBox 16">
            <a:extLst>
              <a:ext uri="{FF2B5EF4-FFF2-40B4-BE49-F238E27FC236}">
                <a16:creationId xmlns:a16="http://schemas.microsoft.com/office/drawing/2014/main" id="{02474122-77A6-40D7-96D6-F5F7CF4BA0BD}"/>
              </a:ext>
            </a:extLst>
          </p:cNvPr>
          <p:cNvSpPr txBox="1"/>
          <p:nvPr/>
        </p:nvSpPr>
        <p:spPr>
          <a:xfrm rot="19985587">
            <a:off x="6119477" y="2309835"/>
            <a:ext cx="204157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1400" i="1" dirty="0">
                <a:effectLst/>
                <a:latin typeface="Arial" panose="020B0604020202020204" pitchFamily="34" charset="0"/>
                <a:ea typeface="Times New Roman" panose="02020603050405020304" pitchFamily="18" charset="0"/>
              </a:rPr>
              <a:t>If patient has capacity</a:t>
            </a:r>
            <a:endParaRPr lang="en-GB" sz="1400" dirty="0">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5194B949-3FD3-4714-893F-E64335D6F15A}"/>
              </a:ext>
            </a:extLst>
          </p:cNvPr>
          <p:cNvSpPr txBox="1"/>
          <p:nvPr/>
        </p:nvSpPr>
        <p:spPr>
          <a:xfrm>
            <a:off x="6168008" y="3079993"/>
            <a:ext cx="220082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1400" i="1" dirty="0">
                <a:effectLst/>
                <a:latin typeface="Arial" panose="020B0604020202020204" pitchFamily="34" charset="0"/>
                <a:ea typeface="Times New Roman" panose="02020603050405020304" pitchFamily="18" charset="0"/>
              </a:rPr>
              <a:t>If patient lacks capacity</a:t>
            </a:r>
            <a:endParaRPr lang="en-GB" sz="1400" dirty="0">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DDA463A9-16B9-4889-A37F-7C422D100D17}"/>
              </a:ext>
            </a:extLst>
          </p:cNvPr>
          <p:cNvSpPr txBox="1"/>
          <p:nvPr/>
        </p:nvSpPr>
        <p:spPr>
          <a:xfrm rot="1477326">
            <a:off x="5413187" y="3988838"/>
            <a:ext cx="2619363"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1400" i="1" dirty="0">
                <a:effectLst/>
                <a:latin typeface="Arial" panose="020B0604020202020204" pitchFamily="34" charset="0"/>
                <a:ea typeface="Times New Roman" panose="02020603050405020304" pitchFamily="18" charset="0"/>
              </a:rPr>
              <a:t>If patient lacks capacity and there is no Personal </a:t>
            </a:r>
            <a:r>
              <a:rPr lang="en-GB" sz="1400" i="1" dirty="0">
                <a:latin typeface="Arial" panose="020B0604020202020204" pitchFamily="34" charset="0"/>
                <a:ea typeface="Times New Roman" panose="02020603050405020304" pitchFamily="18" charset="0"/>
              </a:rPr>
              <a:t>Legal Representative</a:t>
            </a:r>
            <a:r>
              <a:rPr lang="en-GB" sz="1400" i="1" dirty="0">
                <a:effectLst/>
                <a:latin typeface="Arial" panose="020B0604020202020204" pitchFamily="34" charset="0"/>
                <a:ea typeface="Times New Roman" panose="02020603050405020304" pitchFamily="18" charset="0"/>
              </a:rPr>
              <a:t> OR </a:t>
            </a:r>
          </a:p>
          <a:p>
            <a:pPr algn="ctr"/>
            <a:r>
              <a:rPr lang="en-GB" sz="1400" i="1" dirty="0">
                <a:effectLst/>
                <a:latin typeface="Arial" panose="020B0604020202020204" pitchFamily="34" charset="0"/>
                <a:ea typeface="Times New Roman" panose="02020603050405020304" pitchFamily="18" charset="0"/>
              </a:rPr>
              <a:t>if patient has died</a:t>
            </a:r>
            <a:endParaRPr lang="en-GB" sz="1400" dirty="0">
              <a:effectLst/>
              <a:latin typeface="Times New Roman" panose="02020603050405020304" pitchFamily="18" charset="0"/>
              <a:ea typeface="Times New Roman" panose="02020603050405020304" pitchFamily="18" charset="0"/>
            </a:endParaRPr>
          </a:p>
        </p:txBody>
      </p:sp>
      <p:cxnSp>
        <p:nvCxnSpPr>
          <p:cNvPr id="20" name="Straight Connector 19">
            <a:extLst>
              <a:ext uri="{FF2B5EF4-FFF2-40B4-BE49-F238E27FC236}">
                <a16:creationId xmlns:a16="http://schemas.microsoft.com/office/drawing/2014/main" id="{98F0A7E1-92EF-4D78-B4FF-4996F89FE908}"/>
              </a:ext>
            </a:extLst>
          </p:cNvPr>
          <p:cNvCxnSpPr>
            <a:stCxn id="7" idx="3"/>
          </p:cNvCxnSpPr>
          <p:nvPr/>
        </p:nvCxnSpPr>
        <p:spPr>
          <a:xfrm>
            <a:off x="4008444" y="3390324"/>
            <a:ext cx="1655508" cy="0"/>
          </a:xfrm>
          <a:prstGeom prst="line">
            <a:avLst/>
          </a:prstGeom>
          <a:noFill/>
          <a:ln w="25400" cap="flat" cmpd="sng">
            <a:solidFill>
              <a:schemeClr val="accent5">
                <a:lumMod val="50000"/>
              </a:schemeClr>
            </a:solidFill>
            <a:prstDash val="solid"/>
            <a:round/>
            <a:tailEnd type="non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5883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1" grpId="0" animBg="1"/>
      <p:bldP spid="12" grpId="0" animBg="1"/>
      <p:bldP spid="17" grpId="0"/>
      <p:bldP spid="18" grpId="0"/>
      <p:bldP spid="1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0646-CB79-46E0-A618-E48AFCB58527}"/>
              </a:ext>
            </a:extLst>
          </p:cNvPr>
          <p:cNvSpPr>
            <a:spLocks noGrp="1"/>
          </p:cNvSpPr>
          <p:nvPr>
            <p:ph type="title"/>
          </p:nvPr>
        </p:nvSpPr>
        <p:spPr/>
        <p:txBody>
          <a:bodyPr/>
          <a:lstStyle/>
          <a:p>
            <a:r>
              <a:rPr lang="en-US" dirty="0"/>
              <a:t>Personal Legal Representative</a:t>
            </a:r>
            <a:endParaRPr lang="en-GB" dirty="0"/>
          </a:p>
        </p:txBody>
      </p:sp>
      <p:sp>
        <p:nvSpPr>
          <p:cNvPr id="3" name="Content Placeholder 2">
            <a:extLst>
              <a:ext uri="{FF2B5EF4-FFF2-40B4-BE49-F238E27FC236}">
                <a16:creationId xmlns:a16="http://schemas.microsoft.com/office/drawing/2014/main" id="{72CF06D6-23B4-49EE-935A-AE1EA55A6315}"/>
              </a:ext>
            </a:extLst>
          </p:cNvPr>
          <p:cNvSpPr>
            <a:spLocks noGrp="1"/>
          </p:cNvSpPr>
          <p:nvPr>
            <p:ph idx="1"/>
          </p:nvPr>
        </p:nvSpPr>
        <p:spPr>
          <a:xfrm>
            <a:off x="1487487" y="836613"/>
            <a:ext cx="10273144" cy="4983162"/>
          </a:xfrm>
        </p:spPr>
        <p:txBody>
          <a:bodyPr/>
          <a:lstStyle/>
          <a:p>
            <a:r>
              <a:rPr lang="en-GB" dirty="0"/>
              <a:t>If patient lacks capacity, approach Personal Legal Representative</a:t>
            </a:r>
          </a:p>
          <a:p>
            <a:pPr lvl="1"/>
            <a:r>
              <a:rPr lang="en-GB" dirty="0"/>
              <a:t>Relative/close friend - not restricted to next of kin</a:t>
            </a:r>
          </a:p>
          <a:p>
            <a:r>
              <a:rPr lang="en-GB" dirty="0"/>
              <a:t>Advises on patient’s likely wishes/feelings regarding participation in the trial</a:t>
            </a:r>
          </a:p>
          <a:p>
            <a:r>
              <a:rPr lang="en-GB" dirty="0"/>
              <a:t>Approach:</a:t>
            </a:r>
          </a:p>
          <a:p>
            <a:pPr lvl="1"/>
            <a:r>
              <a:rPr lang="en-GB" dirty="0"/>
              <a:t>In person (preferred) </a:t>
            </a:r>
          </a:p>
          <a:p>
            <a:pPr lvl="2"/>
            <a:r>
              <a:rPr lang="en-GB" dirty="0"/>
              <a:t>Give Personal Legal Representative Information Sheet and Consent Form</a:t>
            </a:r>
          </a:p>
          <a:p>
            <a:pPr lvl="1"/>
            <a:r>
              <a:rPr lang="en-GB" dirty="0"/>
              <a:t>Telephone (if unable to visit)</a:t>
            </a:r>
          </a:p>
          <a:p>
            <a:pPr lvl="2"/>
            <a:r>
              <a:rPr lang="en-GB" dirty="0"/>
              <a:t>Offer to send Personal Legal Representative Information Sheet via email/post</a:t>
            </a:r>
          </a:p>
          <a:p>
            <a:pPr lvl="2"/>
            <a:r>
              <a:rPr lang="en-GB" dirty="0"/>
              <a:t>Complete Telephone Personal Legal Representative Consent Form</a:t>
            </a:r>
          </a:p>
          <a:p>
            <a:pPr lvl="2"/>
            <a:r>
              <a:rPr lang="en-GB" dirty="0"/>
              <a:t>Must be witnessed</a:t>
            </a:r>
          </a:p>
          <a:p>
            <a:endParaRPr lang="en-GB" dirty="0"/>
          </a:p>
        </p:txBody>
      </p:sp>
      <p:sp>
        <p:nvSpPr>
          <p:cNvPr id="4" name="Slide Number Placeholder 3">
            <a:extLst>
              <a:ext uri="{FF2B5EF4-FFF2-40B4-BE49-F238E27FC236}">
                <a16:creationId xmlns:a16="http://schemas.microsoft.com/office/drawing/2014/main" id="{7CA7935A-84A3-43EA-B6E7-63AD70EC32DA}"/>
              </a:ext>
            </a:extLst>
          </p:cNvPr>
          <p:cNvSpPr>
            <a:spLocks noGrp="1"/>
          </p:cNvSpPr>
          <p:nvPr>
            <p:ph type="sldNum" sz="quarter" idx="2"/>
          </p:nvPr>
        </p:nvSpPr>
        <p:spPr/>
        <p:txBody>
          <a:bodyPr/>
          <a:lstStyle/>
          <a:p>
            <a:fld id="{86CB4B4D-7CA3-9044-876B-883B54F8677D}" type="slidenum">
              <a:rPr lang="en-GB" smtClean="0"/>
              <a:t>51</a:t>
            </a:fld>
            <a:endParaRPr lang="en-GB" dirty="0"/>
          </a:p>
        </p:txBody>
      </p:sp>
    </p:spTree>
    <p:extLst>
      <p:ext uri="{BB962C8B-B14F-4D97-AF65-F5344CB8AC3E}">
        <p14:creationId xmlns:p14="http://schemas.microsoft.com/office/powerpoint/2010/main" val="1736624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D5A67-BC7A-431D-845D-6F3701C05403}"/>
              </a:ext>
            </a:extLst>
          </p:cNvPr>
          <p:cNvSpPr>
            <a:spLocks noGrp="1"/>
          </p:cNvSpPr>
          <p:nvPr>
            <p:ph type="title"/>
          </p:nvPr>
        </p:nvSpPr>
        <p:spPr/>
        <p:txBody>
          <a:bodyPr/>
          <a:lstStyle/>
          <a:p>
            <a:r>
              <a:rPr lang="en-US" dirty="0"/>
              <a:t>Professional Legal Representative</a:t>
            </a:r>
            <a:endParaRPr lang="en-GB" dirty="0"/>
          </a:p>
        </p:txBody>
      </p:sp>
      <p:sp>
        <p:nvSpPr>
          <p:cNvPr id="3" name="Content Placeholder 2">
            <a:extLst>
              <a:ext uri="{FF2B5EF4-FFF2-40B4-BE49-F238E27FC236}">
                <a16:creationId xmlns:a16="http://schemas.microsoft.com/office/drawing/2014/main" id="{24033F33-2CE4-45CA-B5EB-36B56E7DDC52}"/>
              </a:ext>
            </a:extLst>
          </p:cNvPr>
          <p:cNvSpPr>
            <a:spLocks noGrp="1"/>
          </p:cNvSpPr>
          <p:nvPr>
            <p:ph idx="1"/>
          </p:nvPr>
        </p:nvSpPr>
        <p:spPr>
          <a:xfrm>
            <a:off x="1487486" y="836613"/>
            <a:ext cx="10441161" cy="4983162"/>
          </a:xfrm>
        </p:spPr>
        <p:txBody>
          <a:bodyPr/>
          <a:lstStyle/>
          <a:p>
            <a:pPr>
              <a:spcBef>
                <a:spcPts val="600"/>
              </a:spcBef>
            </a:pPr>
            <a:r>
              <a:rPr lang="en-GB" dirty="0"/>
              <a:t>Approach Professional Legal Representative if:</a:t>
            </a:r>
          </a:p>
          <a:p>
            <a:pPr lvl="1">
              <a:spcBef>
                <a:spcPts val="600"/>
              </a:spcBef>
            </a:pPr>
            <a:r>
              <a:rPr lang="en-GB" dirty="0"/>
              <a:t>Patient lacks capacity and no Personal Legal Rep is available/willing</a:t>
            </a:r>
          </a:p>
          <a:p>
            <a:pPr lvl="1">
              <a:spcBef>
                <a:spcPts val="600"/>
              </a:spcBef>
            </a:pPr>
            <a:r>
              <a:rPr lang="en-GB" dirty="0"/>
              <a:t>Patient has died</a:t>
            </a:r>
          </a:p>
          <a:p>
            <a:pPr>
              <a:spcBef>
                <a:spcPts val="600"/>
              </a:spcBef>
            </a:pPr>
            <a:r>
              <a:rPr lang="en-GB" dirty="0"/>
              <a:t>Can include:</a:t>
            </a:r>
          </a:p>
          <a:p>
            <a:pPr lvl="1">
              <a:spcBef>
                <a:spcPts val="600"/>
              </a:spcBef>
            </a:pPr>
            <a:r>
              <a:rPr lang="en-GB" dirty="0"/>
              <a:t>Doctor independent of the trial (not on Delegation/Training Log)</a:t>
            </a:r>
          </a:p>
          <a:p>
            <a:pPr lvl="1">
              <a:spcBef>
                <a:spcPts val="600"/>
              </a:spcBef>
            </a:pPr>
            <a:r>
              <a:rPr lang="en-US" dirty="0"/>
              <a:t>Person nominated by the NHS Hospital Trust</a:t>
            </a:r>
          </a:p>
          <a:p>
            <a:pPr>
              <a:spcBef>
                <a:spcPts val="600"/>
              </a:spcBef>
            </a:pPr>
            <a:r>
              <a:rPr lang="en-GB" dirty="0"/>
              <a:t>Purpose:</a:t>
            </a:r>
          </a:p>
          <a:p>
            <a:pPr lvl="1">
              <a:spcBef>
                <a:spcPts val="600"/>
              </a:spcBef>
            </a:pPr>
            <a:r>
              <a:rPr lang="en-GB" dirty="0"/>
              <a:t>to advise on patient’s likely wishes/feelings regarding participating in the trial</a:t>
            </a:r>
          </a:p>
          <a:p>
            <a:pPr lvl="1">
              <a:spcBef>
                <a:spcPts val="600"/>
              </a:spcBef>
            </a:pPr>
            <a:r>
              <a:rPr lang="en-GB" dirty="0"/>
              <a:t>to reduce stress on grieving relatives</a:t>
            </a:r>
          </a:p>
          <a:p>
            <a:endParaRPr lang="en-GB" dirty="0"/>
          </a:p>
        </p:txBody>
      </p:sp>
      <p:sp>
        <p:nvSpPr>
          <p:cNvPr id="4" name="Slide Number Placeholder 3">
            <a:extLst>
              <a:ext uri="{FF2B5EF4-FFF2-40B4-BE49-F238E27FC236}">
                <a16:creationId xmlns:a16="http://schemas.microsoft.com/office/drawing/2014/main" id="{4BE37BC6-D7E6-473A-BAFE-586DB5203D8E}"/>
              </a:ext>
            </a:extLst>
          </p:cNvPr>
          <p:cNvSpPr>
            <a:spLocks noGrp="1"/>
          </p:cNvSpPr>
          <p:nvPr>
            <p:ph type="sldNum" sz="quarter" idx="2"/>
          </p:nvPr>
        </p:nvSpPr>
        <p:spPr/>
        <p:txBody>
          <a:bodyPr/>
          <a:lstStyle/>
          <a:p>
            <a:fld id="{86CB4B4D-7CA3-9044-876B-883B54F8677D}" type="slidenum">
              <a:rPr lang="en-GB" smtClean="0"/>
              <a:t>52</a:t>
            </a:fld>
            <a:endParaRPr lang="en-GB" dirty="0"/>
          </a:p>
        </p:txBody>
      </p:sp>
    </p:spTree>
    <p:extLst>
      <p:ext uri="{BB962C8B-B14F-4D97-AF65-F5344CB8AC3E}">
        <p14:creationId xmlns:p14="http://schemas.microsoft.com/office/powerpoint/2010/main" val="39696694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6ED3-3417-4A83-8605-5D21E5E71D16}"/>
              </a:ext>
            </a:extLst>
          </p:cNvPr>
          <p:cNvSpPr>
            <a:spLocks noGrp="1"/>
          </p:cNvSpPr>
          <p:nvPr>
            <p:ph type="title"/>
          </p:nvPr>
        </p:nvSpPr>
        <p:spPr/>
        <p:txBody>
          <a:bodyPr/>
          <a:lstStyle/>
          <a:p>
            <a:r>
              <a:rPr lang="en-US" dirty="0"/>
              <a:t>Patient informed consent</a:t>
            </a:r>
            <a:endParaRPr lang="en-GB" dirty="0"/>
          </a:p>
        </p:txBody>
      </p:sp>
      <p:sp>
        <p:nvSpPr>
          <p:cNvPr id="3" name="Content Placeholder 2">
            <a:extLst>
              <a:ext uri="{FF2B5EF4-FFF2-40B4-BE49-F238E27FC236}">
                <a16:creationId xmlns:a16="http://schemas.microsoft.com/office/drawing/2014/main" id="{80E1E036-500A-4B6B-9DD5-D2BE1E5E7285}"/>
              </a:ext>
            </a:extLst>
          </p:cNvPr>
          <p:cNvSpPr>
            <a:spLocks noGrp="1"/>
          </p:cNvSpPr>
          <p:nvPr>
            <p:ph idx="1"/>
          </p:nvPr>
        </p:nvSpPr>
        <p:spPr/>
        <p:txBody>
          <a:bodyPr/>
          <a:lstStyle/>
          <a:p>
            <a:r>
              <a:rPr lang="en-GB" dirty="0"/>
              <a:t>Upon recovery, patient should be approached directly</a:t>
            </a:r>
          </a:p>
          <a:p>
            <a:pPr lvl="1"/>
            <a:r>
              <a:rPr lang="en-GB" dirty="0"/>
              <a:t>Give Patient Information Sheet</a:t>
            </a:r>
          </a:p>
          <a:p>
            <a:pPr lvl="1"/>
            <a:r>
              <a:rPr lang="en-GB" dirty="0"/>
              <a:t>Approach with Consent Form</a:t>
            </a:r>
          </a:p>
          <a:p>
            <a:pPr lvl="2"/>
            <a:r>
              <a:rPr lang="en-GB" dirty="0"/>
              <a:t>Explain consent options</a:t>
            </a:r>
          </a:p>
          <a:p>
            <a:pPr lvl="1"/>
            <a:endParaRPr lang="en-GB" dirty="0"/>
          </a:p>
          <a:p>
            <a:r>
              <a:rPr lang="en-GB" dirty="0"/>
              <a:t>If patient wishes to have more time or is discharged, approach by telephone/post after discharge</a:t>
            </a:r>
          </a:p>
          <a:p>
            <a:pPr lvl="1"/>
            <a:r>
              <a:rPr lang="en-GB" dirty="0"/>
              <a:t>Complete Telephone Consent Form</a:t>
            </a:r>
          </a:p>
          <a:p>
            <a:pPr lvl="1"/>
            <a:r>
              <a:rPr lang="en-GB" dirty="0"/>
              <a:t>Must be witnessed</a:t>
            </a:r>
          </a:p>
          <a:p>
            <a:pPr lvl="1"/>
            <a:endParaRPr lang="en-GB" dirty="0"/>
          </a:p>
          <a:p>
            <a:r>
              <a:rPr lang="en-GB" dirty="0"/>
              <a:t>Patient’s decision is final</a:t>
            </a:r>
          </a:p>
          <a:p>
            <a:endParaRPr lang="en-GB" dirty="0"/>
          </a:p>
        </p:txBody>
      </p:sp>
      <p:sp>
        <p:nvSpPr>
          <p:cNvPr id="4" name="Slide Number Placeholder 3">
            <a:extLst>
              <a:ext uri="{FF2B5EF4-FFF2-40B4-BE49-F238E27FC236}">
                <a16:creationId xmlns:a16="http://schemas.microsoft.com/office/drawing/2014/main" id="{50E039CB-CAC4-4962-89E6-144845666AC5}"/>
              </a:ext>
            </a:extLst>
          </p:cNvPr>
          <p:cNvSpPr>
            <a:spLocks noGrp="1"/>
          </p:cNvSpPr>
          <p:nvPr>
            <p:ph type="sldNum" sz="quarter" idx="2"/>
          </p:nvPr>
        </p:nvSpPr>
        <p:spPr/>
        <p:txBody>
          <a:bodyPr/>
          <a:lstStyle/>
          <a:p>
            <a:fld id="{86CB4B4D-7CA3-9044-876B-883B54F8677D}" type="slidenum">
              <a:rPr lang="en-GB" smtClean="0"/>
              <a:t>53</a:t>
            </a:fld>
            <a:endParaRPr lang="en-GB" dirty="0"/>
          </a:p>
        </p:txBody>
      </p:sp>
    </p:spTree>
    <p:extLst>
      <p:ext uri="{BB962C8B-B14F-4D97-AF65-F5344CB8AC3E}">
        <p14:creationId xmlns:p14="http://schemas.microsoft.com/office/powerpoint/2010/main" val="27614162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459D-D2FD-4C83-A344-F9735D6B26F8}"/>
              </a:ext>
            </a:extLst>
          </p:cNvPr>
          <p:cNvSpPr>
            <a:spLocks noGrp="1"/>
          </p:cNvSpPr>
          <p:nvPr>
            <p:ph type="title"/>
          </p:nvPr>
        </p:nvSpPr>
        <p:spPr/>
        <p:txBody>
          <a:bodyPr/>
          <a:lstStyle/>
          <a:p>
            <a:r>
              <a:rPr lang="en-US" dirty="0"/>
              <a:t>Explaining the trial</a:t>
            </a:r>
            <a:endParaRPr lang="en-GB" dirty="0"/>
          </a:p>
        </p:txBody>
      </p:sp>
      <p:sp>
        <p:nvSpPr>
          <p:cNvPr id="3" name="Content Placeholder 2">
            <a:extLst>
              <a:ext uri="{FF2B5EF4-FFF2-40B4-BE49-F238E27FC236}">
                <a16:creationId xmlns:a16="http://schemas.microsoft.com/office/drawing/2014/main" id="{9683EC93-2F0E-4321-A9F1-67270E1170F8}"/>
              </a:ext>
            </a:extLst>
          </p:cNvPr>
          <p:cNvSpPr>
            <a:spLocks noGrp="1"/>
          </p:cNvSpPr>
          <p:nvPr>
            <p:ph idx="1"/>
          </p:nvPr>
        </p:nvSpPr>
        <p:spPr/>
        <p:txBody>
          <a:bodyPr/>
          <a:lstStyle/>
          <a:p>
            <a:r>
              <a:rPr lang="en-GB" dirty="0"/>
              <a:t>Information should be clear, concise and not medicalised</a:t>
            </a:r>
          </a:p>
          <a:p>
            <a:r>
              <a:rPr lang="en-GB" dirty="0"/>
              <a:t>Explain:</a:t>
            </a:r>
          </a:p>
          <a:p>
            <a:pPr lvl="1"/>
            <a:r>
              <a:rPr lang="en-GB" dirty="0"/>
              <a:t>why we are doing the trial</a:t>
            </a:r>
          </a:p>
          <a:p>
            <a:pPr lvl="1"/>
            <a:r>
              <a:rPr lang="en-GB" dirty="0"/>
              <a:t>why consent cannot be sought in emergency situations</a:t>
            </a:r>
          </a:p>
          <a:p>
            <a:pPr lvl="1"/>
            <a:r>
              <a:rPr lang="en-GB" dirty="0"/>
              <a:t>explain sodium bicarbonate and KRT in lay terms</a:t>
            </a:r>
          </a:p>
          <a:p>
            <a:endParaRPr lang="en-GB" dirty="0"/>
          </a:p>
          <a:p>
            <a:r>
              <a:rPr lang="en-GB" dirty="0"/>
              <a:t>Allow time to think about the trial, discuss with friends/family and ask questions</a:t>
            </a:r>
          </a:p>
          <a:p>
            <a:endParaRPr lang="en-GB" dirty="0"/>
          </a:p>
        </p:txBody>
      </p:sp>
      <p:sp>
        <p:nvSpPr>
          <p:cNvPr id="4" name="Slide Number Placeholder 3">
            <a:extLst>
              <a:ext uri="{FF2B5EF4-FFF2-40B4-BE49-F238E27FC236}">
                <a16:creationId xmlns:a16="http://schemas.microsoft.com/office/drawing/2014/main" id="{E09B95C2-C027-4D8D-A1F3-80E475F3F0F0}"/>
              </a:ext>
            </a:extLst>
          </p:cNvPr>
          <p:cNvSpPr>
            <a:spLocks noGrp="1"/>
          </p:cNvSpPr>
          <p:nvPr>
            <p:ph type="sldNum" sz="quarter" idx="2"/>
          </p:nvPr>
        </p:nvSpPr>
        <p:spPr/>
        <p:txBody>
          <a:bodyPr/>
          <a:lstStyle/>
          <a:p>
            <a:fld id="{86CB4B4D-7CA3-9044-876B-883B54F8677D}" type="slidenum">
              <a:rPr lang="en-GB" smtClean="0"/>
              <a:t>54</a:t>
            </a:fld>
            <a:endParaRPr lang="en-GB" dirty="0"/>
          </a:p>
        </p:txBody>
      </p:sp>
    </p:spTree>
    <p:extLst>
      <p:ext uri="{BB962C8B-B14F-4D97-AF65-F5344CB8AC3E}">
        <p14:creationId xmlns:p14="http://schemas.microsoft.com/office/powerpoint/2010/main" val="938961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426D7-FB00-46C8-ADC9-6873435F7A5D}"/>
              </a:ext>
            </a:extLst>
          </p:cNvPr>
          <p:cNvSpPr>
            <a:spLocks noGrp="1"/>
          </p:cNvSpPr>
          <p:nvPr>
            <p:ph type="title"/>
          </p:nvPr>
        </p:nvSpPr>
        <p:spPr/>
        <p:txBody>
          <a:bodyPr/>
          <a:lstStyle/>
          <a:p>
            <a:r>
              <a:rPr lang="en-US" dirty="0"/>
              <a:t>Completion of consent forms</a:t>
            </a:r>
            <a:endParaRPr lang="en-GB" dirty="0"/>
          </a:p>
        </p:txBody>
      </p:sp>
      <p:sp>
        <p:nvSpPr>
          <p:cNvPr id="3" name="Content Placeholder 2">
            <a:extLst>
              <a:ext uri="{FF2B5EF4-FFF2-40B4-BE49-F238E27FC236}">
                <a16:creationId xmlns:a16="http://schemas.microsoft.com/office/drawing/2014/main" id="{50D686CB-001E-43E2-9844-893CFB2FADAD}"/>
              </a:ext>
            </a:extLst>
          </p:cNvPr>
          <p:cNvSpPr>
            <a:spLocks noGrp="1"/>
          </p:cNvSpPr>
          <p:nvPr>
            <p:ph idx="1"/>
          </p:nvPr>
        </p:nvSpPr>
        <p:spPr>
          <a:xfrm>
            <a:off x="1487487" y="836613"/>
            <a:ext cx="6552729" cy="4983162"/>
          </a:xfrm>
        </p:spPr>
        <p:txBody>
          <a:bodyPr/>
          <a:lstStyle/>
          <a:p>
            <a:r>
              <a:rPr lang="en-GB" sz="2200" dirty="0"/>
              <a:t>Signing indicates agreement with points 1-5</a:t>
            </a:r>
          </a:p>
          <a:p>
            <a:r>
              <a:rPr lang="en-GB" sz="2200" dirty="0"/>
              <a:t>Points 6-7 (follow-up and anonymised data sharing) should be initialled if in agreement</a:t>
            </a:r>
          </a:p>
          <a:p>
            <a:pPr lvl="1"/>
            <a:r>
              <a:rPr lang="en-GB" sz="2000" dirty="0"/>
              <a:t>Optional but should be encouraged </a:t>
            </a:r>
          </a:p>
          <a:p>
            <a:pPr lvl="1"/>
            <a:endParaRPr lang="en-GB" sz="1000" dirty="0"/>
          </a:p>
          <a:p>
            <a:r>
              <a:rPr lang="en-GB" sz="2200" dirty="0"/>
              <a:t>Patient/Legal Rep. completes first, then person seeking consent checks form is completed correctly and countersigns in their presence</a:t>
            </a:r>
          </a:p>
          <a:p>
            <a:pPr marL="0" indent="0">
              <a:buNone/>
            </a:pPr>
            <a:endParaRPr lang="en-GB" sz="1000" dirty="0"/>
          </a:p>
          <a:p>
            <a:r>
              <a:rPr lang="en-GB" sz="2200" dirty="0"/>
              <a:t>If patient unable to physically sign the form, an independent witness may sign on their behalf</a:t>
            </a:r>
          </a:p>
          <a:p>
            <a:endParaRPr lang="en-GB" sz="1000" dirty="0"/>
          </a:p>
          <a:p>
            <a:r>
              <a:rPr lang="en-GB" sz="2200" dirty="0"/>
              <a:t>A copy given to the patient/Legal Rep., a copy for medical notes and original stored in ISF</a:t>
            </a:r>
          </a:p>
          <a:p>
            <a:endParaRPr lang="en-GB" dirty="0"/>
          </a:p>
        </p:txBody>
      </p:sp>
      <p:sp>
        <p:nvSpPr>
          <p:cNvPr id="4" name="Slide Number Placeholder 3">
            <a:extLst>
              <a:ext uri="{FF2B5EF4-FFF2-40B4-BE49-F238E27FC236}">
                <a16:creationId xmlns:a16="http://schemas.microsoft.com/office/drawing/2014/main" id="{37FCE6A0-0DB8-4696-AAA4-A6FAB7CCA304}"/>
              </a:ext>
            </a:extLst>
          </p:cNvPr>
          <p:cNvSpPr>
            <a:spLocks noGrp="1"/>
          </p:cNvSpPr>
          <p:nvPr>
            <p:ph type="sldNum" sz="quarter" idx="2"/>
          </p:nvPr>
        </p:nvSpPr>
        <p:spPr/>
        <p:txBody>
          <a:bodyPr/>
          <a:lstStyle/>
          <a:p>
            <a:fld id="{86CB4B4D-7CA3-9044-876B-883B54F8677D}" type="slidenum">
              <a:rPr lang="en-GB" smtClean="0"/>
              <a:t>55</a:t>
            </a:fld>
            <a:endParaRPr lang="en-GB" dirty="0"/>
          </a:p>
        </p:txBody>
      </p:sp>
      <p:pic>
        <p:nvPicPr>
          <p:cNvPr id="6" name="Picture 5">
            <a:extLst>
              <a:ext uri="{FF2B5EF4-FFF2-40B4-BE49-F238E27FC236}">
                <a16:creationId xmlns:a16="http://schemas.microsoft.com/office/drawing/2014/main" id="{D4061791-49DC-457E-B17C-897677C353EC}"/>
              </a:ext>
            </a:extLst>
          </p:cNvPr>
          <p:cNvPicPr>
            <a:picLocks noChangeAspect="1"/>
          </p:cNvPicPr>
          <p:nvPr/>
        </p:nvPicPr>
        <p:blipFill rotWithShape="1">
          <a:blip r:embed="rId2"/>
          <a:srcRect l="3212" r="3660"/>
          <a:stretch/>
        </p:blipFill>
        <p:spPr>
          <a:xfrm>
            <a:off x="7968208" y="571073"/>
            <a:ext cx="4176464" cy="6098014"/>
          </a:xfrm>
          <a:prstGeom prst="rect">
            <a:avLst/>
          </a:prstGeom>
        </p:spPr>
      </p:pic>
    </p:spTree>
    <p:extLst>
      <p:ext uri="{BB962C8B-B14F-4D97-AF65-F5344CB8AC3E}">
        <p14:creationId xmlns:p14="http://schemas.microsoft.com/office/powerpoint/2010/main" val="24563815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0208-3134-4D7F-A763-2EF5CD125AF4}"/>
              </a:ext>
            </a:extLst>
          </p:cNvPr>
          <p:cNvSpPr>
            <a:spLocks noGrp="1"/>
          </p:cNvSpPr>
          <p:nvPr>
            <p:ph type="title"/>
          </p:nvPr>
        </p:nvSpPr>
        <p:spPr/>
        <p:txBody>
          <a:bodyPr/>
          <a:lstStyle/>
          <a:p>
            <a:r>
              <a:rPr lang="en-US" dirty="0"/>
              <a:t>FAQs	</a:t>
            </a:r>
            <a:endParaRPr lang="en-GB" dirty="0"/>
          </a:p>
        </p:txBody>
      </p:sp>
      <p:sp>
        <p:nvSpPr>
          <p:cNvPr id="3" name="Content Placeholder 2">
            <a:extLst>
              <a:ext uri="{FF2B5EF4-FFF2-40B4-BE49-F238E27FC236}">
                <a16:creationId xmlns:a16="http://schemas.microsoft.com/office/drawing/2014/main" id="{D4775976-6B3B-44B0-84BB-76FDBF2A60FF}"/>
              </a:ext>
            </a:extLst>
          </p:cNvPr>
          <p:cNvSpPr>
            <a:spLocks noGrp="1"/>
          </p:cNvSpPr>
          <p:nvPr>
            <p:ph idx="1"/>
          </p:nvPr>
        </p:nvSpPr>
        <p:spPr/>
        <p:txBody>
          <a:bodyPr/>
          <a:lstStyle/>
          <a:p>
            <a:r>
              <a:rPr lang="en-US" dirty="0"/>
              <a:t>Who can approach for consent?</a:t>
            </a:r>
          </a:p>
          <a:p>
            <a:pPr lvl="1">
              <a:spcBef>
                <a:spcPts val="1000"/>
              </a:spcBef>
            </a:pPr>
            <a:r>
              <a:rPr lang="en-US" dirty="0" err="1"/>
              <a:t>Authorised</a:t>
            </a:r>
            <a:r>
              <a:rPr lang="en-US" dirty="0"/>
              <a:t> staff members who have received training in MOSAICC processes and procedures, are trained in GCP and have been signed off on the Delegation Log by the PI</a:t>
            </a:r>
          </a:p>
          <a:p>
            <a:pPr lvl="1">
              <a:spcBef>
                <a:spcPts val="1000"/>
              </a:spcBef>
            </a:pPr>
            <a:r>
              <a:rPr lang="en-US" dirty="0"/>
              <a:t>Can include doctors, nurses, other allied health professionals and research/clinical trial practitioners</a:t>
            </a:r>
          </a:p>
          <a:p>
            <a:pPr lvl="1">
              <a:spcBef>
                <a:spcPts val="1000"/>
              </a:spcBef>
            </a:pPr>
            <a:r>
              <a:rPr lang="en-US" dirty="0"/>
              <a:t>PI retains overall responsibility for the informed consent of participants at their site and must ensure that any person delegated this responsibility is adequately trained</a:t>
            </a:r>
            <a:endParaRPr lang="en-GB" dirty="0"/>
          </a:p>
        </p:txBody>
      </p:sp>
      <p:sp>
        <p:nvSpPr>
          <p:cNvPr id="4" name="Slide Number Placeholder 3">
            <a:extLst>
              <a:ext uri="{FF2B5EF4-FFF2-40B4-BE49-F238E27FC236}">
                <a16:creationId xmlns:a16="http://schemas.microsoft.com/office/drawing/2014/main" id="{EBD10A26-655E-432D-8CCF-35965876DD2C}"/>
              </a:ext>
            </a:extLst>
          </p:cNvPr>
          <p:cNvSpPr>
            <a:spLocks noGrp="1"/>
          </p:cNvSpPr>
          <p:nvPr>
            <p:ph type="sldNum" sz="quarter" idx="2"/>
          </p:nvPr>
        </p:nvSpPr>
        <p:spPr/>
        <p:txBody>
          <a:bodyPr/>
          <a:lstStyle/>
          <a:p>
            <a:fld id="{86CB4B4D-7CA3-9044-876B-883B54F8677D}" type="slidenum">
              <a:rPr lang="en-GB" smtClean="0"/>
              <a:t>56</a:t>
            </a:fld>
            <a:endParaRPr lang="en-GB" dirty="0"/>
          </a:p>
        </p:txBody>
      </p:sp>
    </p:spTree>
    <p:extLst>
      <p:ext uri="{BB962C8B-B14F-4D97-AF65-F5344CB8AC3E}">
        <p14:creationId xmlns:p14="http://schemas.microsoft.com/office/powerpoint/2010/main" val="2821219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FF941-5512-41A7-BDDC-CF9763BCC9E7}"/>
              </a:ext>
            </a:extLst>
          </p:cNvPr>
          <p:cNvSpPr>
            <a:spLocks noGrp="1"/>
          </p:cNvSpPr>
          <p:nvPr>
            <p:ph type="title"/>
          </p:nvPr>
        </p:nvSpPr>
        <p:spPr/>
        <p:txBody>
          <a:bodyPr/>
          <a:lstStyle/>
          <a:p>
            <a:r>
              <a:rPr lang="en-US" dirty="0"/>
              <a:t>Refusals and Withdrawals</a:t>
            </a:r>
            <a:endParaRPr lang="en-GB" dirty="0"/>
          </a:p>
        </p:txBody>
      </p:sp>
      <p:sp>
        <p:nvSpPr>
          <p:cNvPr id="3" name="Content Placeholder 2">
            <a:extLst>
              <a:ext uri="{FF2B5EF4-FFF2-40B4-BE49-F238E27FC236}">
                <a16:creationId xmlns:a16="http://schemas.microsoft.com/office/drawing/2014/main" id="{52AA6B35-BB35-48AD-AFFF-9C862334CAFE}"/>
              </a:ext>
            </a:extLst>
          </p:cNvPr>
          <p:cNvSpPr>
            <a:spLocks noGrp="1"/>
          </p:cNvSpPr>
          <p:nvPr>
            <p:ph idx="1"/>
          </p:nvPr>
        </p:nvSpPr>
        <p:spPr/>
        <p:txBody>
          <a:bodyPr/>
          <a:lstStyle/>
          <a:p>
            <a:r>
              <a:rPr lang="en-GB" sz="2600" dirty="0"/>
              <a:t>If patient/Legal Representative declines or withdraws consent, clarify which aspects they are declining/withdrawing from</a:t>
            </a:r>
          </a:p>
          <a:p>
            <a:pPr lvl="1"/>
            <a:r>
              <a:rPr lang="en-GB" dirty="0"/>
              <a:t>Total vs. partial - may be willing to allow continued data collection (must be documented)</a:t>
            </a:r>
          </a:p>
          <a:p>
            <a:pPr lvl="1"/>
            <a:r>
              <a:rPr lang="en-GB" dirty="0"/>
              <a:t>Not obliged to provide a reason </a:t>
            </a:r>
          </a:p>
          <a:p>
            <a:endParaRPr lang="en-GB" dirty="0"/>
          </a:p>
          <a:p>
            <a:r>
              <a:rPr lang="en-GB" sz="2600" dirty="0"/>
              <a:t>Data on events occurring up to refusal/withdrawal retained in trial, unless patient/Legal Representative requests otherwise</a:t>
            </a:r>
          </a:p>
          <a:p>
            <a:endParaRPr lang="en-GB" dirty="0"/>
          </a:p>
          <a:p>
            <a:r>
              <a:rPr lang="en-US" dirty="0"/>
              <a:t>To monitor non consent, details should be added to MACRO</a:t>
            </a:r>
            <a:endParaRPr lang="en-GB" dirty="0"/>
          </a:p>
        </p:txBody>
      </p:sp>
      <p:sp>
        <p:nvSpPr>
          <p:cNvPr id="4" name="Slide Number Placeholder 3">
            <a:extLst>
              <a:ext uri="{FF2B5EF4-FFF2-40B4-BE49-F238E27FC236}">
                <a16:creationId xmlns:a16="http://schemas.microsoft.com/office/drawing/2014/main" id="{E2A5BCB3-A509-4908-9651-5A1487B295B6}"/>
              </a:ext>
            </a:extLst>
          </p:cNvPr>
          <p:cNvSpPr>
            <a:spLocks noGrp="1"/>
          </p:cNvSpPr>
          <p:nvPr>
            <p:ph type="sldNum" sz="quarter" idx="2"/>
          </p:nvPr>
        </p:nvSpPr>
        <p:spPr/>
        <p:txBody>
          <a:bodyPr/>
          <a:lstStyle/>
          <a:p>
            <a:fld id="{86CB4B4D-7CA3-9044-876B-883B54F8677D}" type="slidenum">
              <a:rPr lang="en-GB" smtClean="0"/>
              <a:t>57</a:t>
            </a:fld>
            <a:endParaRPr lang="en-GB" dirty="0"/>
          </a:p>
        </p:txBody>
      </p:sp>
    </p:spTree>
    <p:extLst>
      <p:ext uri="{BB962C8B-B14F-4D97-AF65-F5344CB8AC3E}">
        <p14:creationId xmlns:p14="http://schemas.microsoft.com/office/powerpoint/2010/main" val="4722436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2600-53F7-40C0-8EC6-73ECB6B9588D}"/>
              </a:ext>
            </a:extLst>
          </p:cNvPr>
          <p:cNvSpPr>
            <a:spLocks noGrp="1"/>
          </p:cNvSpPr>
          <p:nvPr>
            <p:ph type="title"/>
          </p:nvPr>
        </p:nvSpPr>
        <p:spPr/>
        <p:txBody>
          <a:bodyPr/>
          <a:lstStyle/>
          <a:p>
            <a:r>
              <a:rPr lang="en-US" dirty="0"/>
              <a:t>Patient flow diagram</a:t>
            </a:r>
            <a:endParaRPr lang="en-GB" dirty="0"/>
          </a:p>
        </p:txBody>
      </p:sp>
      <p:sp>
        <p:nvSpPr>
          <p:cNvPr id="4" name="Slide Number Placeholder 3">
            <a:extLst>
              <a:ext uri="{FF2B5EF4-FFF2-40B4-BE49-F238E27FC236}">
                <a16:creationId xmlns:a16="http://schemas.microsoft.com/office/drawing/2014/main" id="{BABF35AA-2173-434A-B9DB-64426A5EECDF}"/>
              </a:ext>
            </a:extLst>
          </p:cNvPr>
          <p:cNvSpPr>
            <a:spLocks noGrp="1"/>
          </p:cNvSpPr>
          <p:nvPr>
            <p:ph type="sldNum" sz="quarter" idx="4294967295"/>
          </p:nvPr>
        </p:nvSpPr>
        <p:spPr>
          <a:xfrm>
            <a:off x="11426874" y="6142038"/>
            <a:ext cx="285750" cy="276225"/>
          </a:xfrm>
        </p:spPr>
        <p:txBody>
          <a:bodyPr/>
          <a:lstStyle/>
          <a:p>
            <a:fld id="{86CB4B4D-7CA3-9044-876B-883B54F8677D}" type="slidenum">
              <a:rPr lang="en-GB" smtClean="0"/>
              <a:t>58</a:t>
            </a:fld>
            <a:endParaRPr lang="en-GB" dirty="0"/>
          </a:p>
        </p:txBody>
      </p:sp>
      <p:sp>
        <p:nvSpPr>
          <p:cNvPr id="48" name="AutoShape 11">
            <a:extLst>
              <a:ext uri="{FF2B5EF4-FFF2-40B4-BE49-F238E27FC236}">
                <a16:creationId xmlns:a16="http://schemas.microsoft.com/office/drawing/2014/main" id="{02AFBA71-3A58-4228-97F7-B87262B36C52}"/>
              </a:ext>
            </a:extLst>
          </p:cNvPr>
          <p:cNvSpPr/>
          <p:nvPr/>
        </p:nvSpPr>
        <p:spPr>
          <a:xfrm>
            <a:off x="5750553" y="1551661"/>
            <a:ext cx="0" cy="21260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grpSp>
        <p:nvGrpSpPr>
          <p:cNvPr id="36" name="AutoShape 5">
            <a:extLst>
              <a:ext uri="{FF2B5EF4-FFF2-40B4-BE49-F238E27FC236}">
                <a16:creationId xmlns:a16="http://schemas.microsoft.com/office/drawing/2014/main" id="{32E4FC8F-A6AD-46C8-880C-182EE1907DEC}"/>
              </a:ext>
            </a:extLst>
          </p:cNvPr>
          <p:cNvGrpSpPr/>
          <p:nvPr/>
        </p:nvGrpSpPr>
        <p:grpSpPr>
          <a:xfrm>
            <a:off x="4072557" y="1788107"/>
            <a:ext cx="3355991" cy="498926"/>
            <a:chOff x="-1" y="-1"/>
            <a:chExt cx="3355988" cy="498924"/>
          </a:xfrm>
        </p:grpSpPr>
        <p:sp>
          <p:nvSpPr>
            <p:cNvPr id="37" name="Rectangle">
              <a:extLst>
                <a:ext uri="{FF2B5EF4-FFF2-40B4-BE49-F238E27FC236}">
                  <a16:creationId xmlns:a16="http://schemas.microsoft.com/office/drawing/2014/main" id="{E01A676E-7710-4E68-A14F-E6FC041E6F58}"/>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3000">
                  <a:solidFill>
                    <a:srgbClr val="757477"/>
                  </a:solidFill>
                </a:defRPr>
              </a:pPr>
              <a:endParaRPr sz="3000" dirty="0"/>
            </a:p>
          </p:txBody>
        </p:sp>
        <p:sp>
          <p:nvSpPr>
            <p:cNvPr id="38" name="Randomising">
              <a:extLst>
                <a:ext uri="{FF2B5EF4-FFF2-40B4-BE49-F238E27FC236}">
                  <a16:creationId xmlns:a16="http://schemas.microsoft.com/office/drawing/2014/main" id="{77ABBF52-039D-49C6-92D5-C589EB47D920}"/>
                </a:ext>
              </a:extLst>
            </p:cNvPr>
            <p:cNvSpPr txBox="1"/>
            <p:nvPr/>
          </p:nvSpPr>
          <p:spPr>
            <a:xfrm>
              <a:off x="791053" y="49408"/>
              <a:ext cx="1773879" cy="400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err="1"/>
                <a:t>Randomis</a:t>
              </a:r>
              <a:r>
                <a:rPr lang="en-GB" dirty="0" err="1"/>
                <a:t>ation</a:t>
              </a:r>
              <a:endParaRPr dirty="0"/>
            </a:p>
          </p:txBody>
        </p:sp>
      </p:grpSp>
      <p:grpSp>
        <p:nvGrpSpPr>
          <p:cNvPr id="39" name="AutoShape 6">
            <a:extLst>
              <a:ext uri="{FF2B5EF4-FFF2-40B4-BE49-F238E27FC236}">
                <a16:creationId xmlns:a16="http://schemas.microsoft.com/office/drawing/2014/main" id="{C4BA3FCB-5F91-47EC-B3E7-7D0791C3132B}"/>
              </a:ext>
            </a:extLst>
          </p:cNvPr>
          <p:cNvGrpSpPr/>
          <p:nvPr/>
        </p:nvGrpSpPr>
        <p:grpSpPr>
          <a:xfrm>
            <a:off x="1703512" y="2727257"/>
            <a:ext cx="2880324" cy="830926"/>
            <a:chOff x="-1" y="0"/>
            <a:chExt cx="2880322" cy="830924"/>
          </a:xfrm>
        </p:grpSpPr>
        <p:sp>
          <p:nvSpPr>
            <p:cNvPr id="40" name="Rectangle">
              <a:extLst>
                <a:ext uri="{FF2B5EF4-FFF2-40B4-BE49-F238E27FC236}">
                  <a16:creationId xmlns:a16="http://schemas.microsoft.com/office/drawing/2014/main" id="{423871ED-1CC8-4348-99AC-8E8C2E036214}"/>
                </a:ext>
              </a:extLst>
            </p:cNvPr>
            <p:cNvSpPr/>
            <p:nvPr/>
          </p:nvSpPr>
          <p:spPr>
            <a:xfrm>
              <a:off x="-1" y="0"/>
              <a:ext cx="2880322"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41" name="MAP target  60-65mmHg">
              <a:extLst>
                <a:ext uri="{FF2B5EF4-FFF2-40B4-BE49-F238E27FC236}">
                  <a16:creationId xmlns:a16="http://schemas.microsoft.com/office/drawing/2014/main" id="{505364CC-1262-44DC-AF1A-0DDCA074B0B6}"/>
                </a:ext>
              </a:extLst>
            </p:cNvPr>
            <p:cNvSpPr txBox="1"/>
            <p:nvPr/>
          </p:nvSpPr>
          <p:spPr>
            <a:xfrm>
              <a:off x="34153" y="70763"/>
              <a:ext cx="2630141" cy="7078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2000"/>
              </a:pPr>
              <a:r>
                <a:rPr lang="en-GB" sz="2000" dirty="0"/>
                <a:t>IV sodium bicarbonate, 8.4% w/v</a:t>
              </a:r>
              <a:endParaRPr sz="2000" dirty="0"/>
            </a:p>
          </p:txBody>
        </p:sp>
      </p:grpSp>
      <p:grpSp>
        <p:nvGrpSpPr>
          <p:cNvPr id="42" name="AutoShape 7">
            <a:extLst>
              <a:ext uri="{FF2B5EF4-FFF2-40B4-BE49-F238E27FC236}">
                <a16:creationId xmlns:a16="http://schemas.microsoft.com/office/drawing/2014/main" id="{63EB180E-4790-4E95-9A74-1B643AEBAC42}"/>
              </a:ext>
            </a:extLst>
          </p:cNvPr>
          <p:cNvGrpSpPr/>
          <p:nvPr/>
        </p:nvGrpSpPr>
        <p:grpSpPr>
          <a:xfrm>
            <a:off x="6888090" y="2727257"/>
            <a:ext cx="2952331" cy="830926"/>
            <a:chOff x="0" y="0"/>
            <a:chExt cx="2952328" cy="830924"/>
          </a:xfrm>
        </p:grpSpPr>
        <p:sp>
          <p:nvSpPr>
            <p:cNvPr id="43" name="Rectangle">
              <a:extLst>
                <a:ext uri="{FF2B5EF4-FFF2-40B4-BE49-F238E27FC236}">
                  <a16:creationId xmlns:a16="http://schemas.microsoft.com/office/drawing/2014/main" id="{D2131649-FDF0-4597-887C-38B4C1465E67}"/>
                </a:ext>
              </a:extLst>
            </p:cNvPr>
            <p:cNvSpPr/>
            <p:nvPr/>
          </p:nvSpPr>
          <p:spPr>
            <a:xfrm>
              <a:off x="0" y="0"/>
              <a:ext cx="2952328"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44" name="Usual care">
              <a:extLst>
                <a:ext uri="{FF2B5EF4-FFF2-40B4-BE49-F238E27FC236}">
                  <a16:creationId xmlns:a16="http://schemas.microsoft.com/office/drawing/2014/main" id="{F160E87B-16D7-4BE9-B843-588532A07E66}"/>
                </a:ext>
              </a:extLst>
            </p:cNvPr>
            <p:cNvSpPr txBox="1"/>
            <p:nvPr/>
          </p:nvSpPr>
          <p:spPr>
            <a:xfrm>
              <a:off x="0" y="215408"/>
              <a:ext cx="2952328"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000"/>
              </a:lvl1pPr>
            </a:lstStyle>
            <a:p>
              <a:r>
                <a:rPr lang="en-US" dirty="0"/>
                <a:t>No sodium bicarbonate</a:t>
              </a:r>
              <a:endParaRPr dirty="0"/>
            </a:p>
          </p:txBody>
        </p:sp>
      </p:grpSp>
      <p:grpSp>
        <p:nvGrpSpPr>
          <p:cNvPr id="33" name="AutoShape 3">
            <a:extLst>
              <a:ext uri="{FF2B5EF4-FFF2-40B4-BE49-F238E27FC236}">
                <a16:creationId xmlns:a16="http://schemas.microsoft.com/office/drawing/2014/main" id="{802A32A8-A809-4790-9373-C00A2A692E4D}"/>
              </a:ext>
            </a:extLst>
          </p:cNvPr>
          <p:cNvGrpSpPr/>
          <p:nvPr/>
        </p:nvGrpSpPr>
        <p:grpSpPr>
          <a:xfrm>
            <a:off x="4072557" y="1052736"/>
            <a:ext cx="3355991" cy="498926"/>
            <a:chOff x="-1" y="-1"/>
            <a:chExt cx="3355988" cy="498924"/>
          </a:xfrm>
        </p:grpSpPr>
        <p:sp>
          <p:nvSpPr>
            <p:cNvPr id="34" name="Rectangle">
              <a:extLst>
                <a:ext uri="{FF2B5EF4-FFF2-40B4-BE49-F238E27FC236}">
                  <a16:creationId xmlns:a16="http://schemas.microsoft.com/office/drawing/2014/main" id="{54C044B8-2C45-447B-908E-F52814C5F157}"/>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35" name="Screening for eligibility">
              <a:extLst>
                <a:ext uri="{FF2B5EF4-FFF2-40B4-BE49-F238E27FC236}">
                  <a16:creationId xmlns:a16="http://schemas.microsoft.com/office/drawing/2014/main" id="{1F92FF50-3F71-4060-ADC6-5ECEF52D148D}"/>
                </a:ext>
              </a:extLst>
            </p:cNvPr>
            <p:cNvSpPr txBox="1"/>
            <p:nvPr/>
          </p:nvSpPr>
          <p:spPr>
            <a:xfrm>
              <a:off x="1077183" y="49408"/>
              <a:ext cx="1201608" cy="400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a:t>Screen</a:t>
              </a:r>
              <a:r>
                <a:rPr lang="en-GB" dirty="0" err="1"/>
                <a:t>ing</a:t>
              </a:r>
              <a:endParaRPr dirty="0"/>
            </a:p>
          </p:txBody>
        </p:sp>
      </p:grpSp>
      <p:grpSp>
        <p:nvGrpSpPr>
          <p:cNvPr id="45" name="AutoShape 8">
            <a:extLst>
              <a:ext uri="{FF2B5EF4-FFF2-40B4-BE49-F238E27FC236}">
                <a16:creationId xmlns:a16="http://schemas.microsoft.com/office/drawing/2014/main" id="{77507D18-7B13-4EA8-9EE6-58C3E541EDBE}"/>
              </a:ext>
            </a:extLst>
          </p:cNvPr>
          <p:cNvGrpSpPr/>
          <p:nvPr/>
        </p:nvGrpSpPr>
        <p:grpSpPr>
          <a:xfrm>
            <a:off x="3350358" y="5090315"/>
            <a:ext cx="4784815" cy="498925"/>
            <a:chOff x="-1" y="-1"/>
            <a:chExt cx="4784813" cy="498924"/>
          </a:xfrm>
        </p:grpSpPr>
        <p:sp>
          <p:nvSpPr>
            <p:cNvPr id="46" name="Rectangle">
              <a:extLst>
                <a:ext uri="{FF2B5EF4-FFF2-40B4-BE49-F238E27FC236}">
                  <a16:creationId xmlns:a16="http://schemas.microsoft.com/office/drawing/2014/main" id="{FC908B54-0CFF-4F4C-8A2F-8FBAA4C535C2}"/>
                </a:ext>
              </a:extLst>
            </p:cNvPr>
            <p:cNvSpPr/>
            <p:nvPr/>
          </p:nvSpPr>
          <p:spPr>
            <a:xfrm>
              <a:off x="-1" y="-1"/>
              <a:ext cx="4784813"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dirty="0"/>
            </a:p>
          </p:txBody>
        </p:sp>
        <p:sp>
          <p:nvSpPr>
            <p:cNvPr id="47" name="Follow-up for outcomes">
              <a:extLst>
                <a:ext uri="{FF2B5EF4-FFF2-40B4-BE49-F238E27FC236}">
                  <a16:creationId xmlns:a16="http://schemas.microsoft.com/office/drawing/2014/main" id="{091A5944-7F17-479F-A26E-7EEF2C9A79AD}"/>
                </a:ext>
              </a:extLst>
            </p:cNvPr>
            <p:cNvSpPr txBox="1"/>
            <p:nvPr/>
          </p:nvSpPr>
          <p:spPr>
            <a:xfrm>
              <a:off x="1781980" y="49407"/>
              <a:ext cx="1220844"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a:t>Follow-up</a:t>
              </a:r>
            </a:p>
          </p:txBody>
        </p:sp>
      </p:grpSp>
      <p:sp>
        <p:nvSpPr>
          <p:cNvPr id="49" name="AutoShape 12">
            <a:extLst>
              <a:ext uri="{FF2B5EF4-FFF2-40B4-BE49-F238E27FC236}">
                <a16:creationId xmlns:a16="http://schemas.microsoft.com/office/drawing/2014/main" id="{01B7FFFD-5EF1-4A76-BB1B-4F07B6A02655}"/>
              </a:ext>
            </a:extLst>
          </p:cNvPr>
          <p:cNvSpPr/>
          <p:nvPr/>
        </p:nvSpPr>
        <p:spPr>
          <a:xfrm flipH="1">
            <a:off x="3350359" y="2310876"/>
            <a:ext cx="2382674" cy="38336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0" name="AutoShape 13">
            <a:extLst>
              <a:ext uri="{FF2B5EF4-FFF2-40B4-BE49-F238E27FC236}">
                <a16:creationId xmlns:a16="http://schemas.microsoft.com/office/drawing/2014/main" id="{52B7289A-48B3-4236-9655-8F6D4F3BF911}"/>
              </a:ext>
            </a:extLst>
          </p:cNvPr>
          <p:cNvSpPr/>
          <p:nvPr/>
        </p:nvSpPr>
        <p:spPr>
          <a:xfrm>
            <a:off x="5690208" y="2310876"/>
            <a:ext cx="2472219" cy="38336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1" name="AutoShape 14">
            <a:extLst>
              <a:ext uri="{FF2B5EF4-FFF2-40B4-BE49-F238E27FC236}">
                <a16:creationId xmlns:a16="http://schemas.microsoft.com/office/drawing/2014/main" id="{04BA5FFB-0BFB-4EA7-8B65-C5320F39A34F}"/>
              </a:ext>
            </a:extLst>
          </p:cNvPr>
          <p:cNvSpPr/>
          <p:nvPr/>
        </p:nvSpPr>
        <p:spPr>
          <a:xfrm>
            <a:off x="3350360" y="3560016"/>
            <a:ext cx="2384619" cy="383363"/>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2" name="AutoShape 15">
            <a:extLst>
              <a:ext uri="{FF2B5EF4-FFF2-40B4-BE49-F238E27FC236}">
                <a16:creationId xmlns:a16="http://schemas.microsoft.com/office/drawing/2014/main" id="{09A48FD8-55F9-4317-A45C-674DC04602A4}"/>
              </a:ext>
            </a:extLst>
          </p:cNvPr>
          <p:cNvSpPr/>
          <p:nvPr/>
        </p:nvSpPr>
        <p:spPr>
          <a:xfrm flipH="1">
            <a:off x="5750553" y="3560016"/>
            <a:ext cx="2384621" cy="383363"/>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grpSp>
        <p:nvGrpSpPr>
          <p:cNvPr id="53" name="AutoShape 8">
            <a:extLst>
              <a:ext uri="{FF2B5EF4-FFF2-40B4-BE49-F238E27FC236}">
                <a16:creationId xmlns:a16="http://schemas.microsoft.com/office/drawing/2014/main" id="{F237BEC6-BA45-473F-B214-70693FC99E6D}"/>
              </a:ext>
            </a:extLst>
          </p:cNvPr>
          <p:cNvGrpSpPr/>
          <p:nvPr/>
        </p:nvGrpSpPr>
        <p:grpSpPr>
          <a:xfrm>
            <a:off x="4072557" y="3965389"/>
            <a:ext cx="3355991" cy="498925"/>
            <a:chOff x="-1" y="-1"/>
            <a:chExt cx="3355988" cy="498924"/>
          </a:xfrm>
        </p:grpSpPr>
        <p:sp>
          <p:nvSpPr>
            <p:cNvPr id="54" name="Rectangle">
              <a:extLst>
                <a:ext uri="{FF2B5EF4-FFF2-40B4-BE49-F238E27FC236}">
                  <a16:creationId xmlns:a16="http://schemas.microsoft.com/office/drawing/2014/main" id="{1D812532-DF3C-40F0-85FC-E2D6BC235362}"/>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3000">
                  <a:solidFill>
                    <a:srgbClr val="757477"/>
                  </a:solidFill>
                </a:defRPr>
              </a:pPr>
              <a:endParaRPr sz="3000" dirty="0"/>
            </a:p>
          </p:txBody>
        </p:sp>
        <p:sp>
          <p:nvSpPr>
            <p:cNvPr id="55" name="Consenting">
              <a:extLst>
                <a:ext uri="{FF2B5EF4-FFF2-40B4-BE49-F238E27FC236}">
                  <a16:creationId xmlns:a16="http://schemas.microsoft.com/office/drawing/2014/main" id="{B9C68B30-7F4C-4EB9-8AE1-0521C51A9728}"/>
                </a:ext>
              </a:extLst>
            </p:cNvPr>
            <p:cNvSpPr txBox="1"/>
            <p:nvPr/>
          </p:nvSpPr>
          <p:spPr>
            <a:xfrm>
              <a:off x="1174170" y="49407"/>
              <a:ext cx="1007645"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a:t>Consent</a:t>
              </a:r>
            </a:p>
          </p:txBody>
        </p:sp>
      </p:grpSp>
      <p:sp>
        <p:nvSpPr>
          <p:cNvPr id="56" name="AutoShape 16">
            <a:extLst>
              <a:ext uri="{FF2B5EF4-FFF2-40B4-BE49-F238E27FC236}">
                <a16:creationId xmlns:a16="http://schemas.microsoft.com/office/drawing/2014/main" id="{D9094D1D-1BA7-4380-BF3E-2DE9BED15B0E}"/>
              </a:ext>
            </a:extLst>
          </p:cNvPr>
          <p:cNvSpPr/>
          <p:nvPr/>
        </p:nvSpPr>
        <p:spPr>
          <a:xfrm flipH="1">
            <a:off x="5733033" y="4478985"/>
            <a:ext cx="0" cy="606199"/>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7" name="Rectangle">
            <a:extLst>
              <a:ext uri="{FF2B5EF4-FFF2-40B4-BE49-F238E27FC236}">
                <a16:creationId xmlns:a16="http://schemas.microsoft.com/office/drawing/2014/main" id="{F236D6C8-2406-4253-B68B-EDF5E86768AA}"/>
              </a:ext>
            </a:extLst>
          </p:cNvPr>
          <p:cNvSpPr/>
          <p:nvPr/>
        </p:nvSpPr>
        <p:spPr>
          <a:xfrm rot="16200000">
            <a:off x="9504550" y="3403765"/>
            <a:ext cx="3721165" cy="550966"/>
          </a:xfrm>
          <a:prstGeom prst="rect">
            <a:avLst/>
          </a:prstGeom>
          <a:noFill/>
          <a:ln w="28575" cap="flat">
            <a:solidFill>
              <a:srgbClr val="00B0F0"/>
            </a:solidFill>
            <a:prstDash val="solid"/>
            <a:miter lim="800000"/>
          </a:ln>
          <a:effectLst/>
        </p:spPr>
        <p:txBody>
          <a:bodyPr wrap="square" lIns="45719" tIns="45719" rIns="45719" bIns="45719" numCol="1" anchor="ctr">
            <a:noAutofit/>
          </a:bodyPr>
          <a:lstStyle/>
          <a:p>
            <a:pPr algn="ctr">
              <a:defRPr sz="2000"/>
            </a:pPr>
            <a:r>
              <a:rPr lang="en-GB" sz="2000" dirty="0"/>
              <a:t>Data collection</a:t>
            </a:r>
            <a:endParaRPr sz="2000" dirty="0"/>
          </a:p>
        </p:txBody>
      </p:sp>
      <p:sp>
        <p:nvSpPr>
          <p:cNvPr id="58" name="Rectangle">
            <a:extLst>
              <a:ext uri="{FF2B5EF4-FFF2-40B4-BE49-F238E27FC236}">
                <a16:creationId xmlns:a16="http://schemas.microsoft.com/office/drawing/2014/main" id="{2E52609E-74E8-4145-85F8-693F400E3E9E}"/>
              </a:ext>
            </a:extLst>
          </p:cNvPr>
          <p:cNvSpPr/>
          <p:nvPr/>
        </p:nvSpPr>
        <p:spPr>
          <a:xfrm rot="16200000">
            <a:off x="9099105" y="3112943"/>
            <a:ext cx="3105487" cy="550966"/>
          </a:xfrm>
          <a:prstGeom prst="rect">
            <a:avLst/>
          </a:prstGeom>
          <a:solidFill>
            <a:srgbClr val="00B0F0"/>
          </a:solidFill>
          <a:ln w="28575" cap="flat">
            <a:solidFill>
              <a:srgbClr val="00B0F0"/>
            </a:solidFill>
            <a:prstDash val="solid"/>
            <a:miter lim="800000"/>
          </a:ln>
          <a:effectLst/>
        </p:spPr>
        <p:txBody>
          <a:bodyPr wrap="square" lIns="45719" tIns="45719" rIns="45719" bIns="45719" numCol="1" anchor="ctr">
            <a:noAutofit/>
          </a:bodyPr>
          <a:lstStyle/>
          <a:p>
            <a:pPr algn="ctr">
              <a:defRPr sz="2000"/>
            </a:pPr>
            <a:r>
              <a:rPr lang="en-GB" sz="2000" b="1" dirty="0">
                <a:solidFill>
                  <a:schemeClr val="bg1"/>
                </a:solidFill>
              </a:rPr>
              <a:t>Safety monitoring</a:t>
            </a:r>
            <a:endParaRPr sz="2000" b="1" dirty="0">
              <a:solidFill>
                <a:schemeClr val="bg1"/>
              </a:solidFill>
            </a:endParaRPr>
          </a:p>
        </p:txBody>
      </p:sp>
    </p:spTree>
    <p:extLst>
      <p:ext uri="{BB962C8B-B14F-4D97-AF65-F5344CB8AC3E}">
        <p14:creationId xmlns:p14="http://schemas.microsoft.com/office/powerpoint/2010/main" val="25554057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B4A144-7F77-4DC9-B2FA-97D60390216B}"/>
              </a:ext>
            </a:extLst>
          </p:cNvPr>
          <p:cNvSpPr>
            <a:spLocks noGrp="1"/>
          </p:cNvSpPr>
          <p:nvPr>
            <p:ph idx="1"/>
          </p:nvPr>
        </p:nvSpPr>
        <p:spPr/>
        <p:txBody>
          <a:bodyPr/>
          <a:lstStyle/>
          <a:p>
            <a:r>
              <a:rPr lang="en-US" sz="2400" dirty="0"/>
              <a:t>From </a:t>
            </a:r>
            <a:r>
              <a:rPr lang="en-US" sz="2400" dirty="0" err="1"/>
              <a:t>randomisation</a:t>
            </a:r>
            <a:r>
              <a:rPr lang="en-US" sz="2400" dirty="0"/>
              <a:t> until critical care unit discharge or 90 days (whichever comes first)*</a:t>
            </a:r>
          </a:p>
          <a:p>
            <a:pPr marL="457200" lvl="1" indent="0">
              <a:buNone/>
            </a:pPr>
            <a:endParaRPr lang="en-US" sz="1000" dirty="0"/>
          </a:p>
        </p:txBody>
      </p:sp>
      <p:sp>
        <p:nvSpPr>
          <p:cNvPr id="9" name="Rectangle 8">
            <a:extLst>
              <a:ext uri="{FF2B5EF4-FFF2-40B4-BE49-F238E27FC236}">
                <a16:creationId xmlns:a16="http://schemas.microsoft.com/office/drawing/2014/main" id="{1AEB954B-46FF-4E7B-96BA-5B90082BA28A}"/>
              </a:ext>
            </a:extLst>
          </p:cNvPr>
          <p:cNvSpPr/>
          <p:nvPr/>
        </p:nvSpPr>
        <p:spPr>
          <a:xfrm>
            <a:off x="8995339" y="5942880"/>
            <a:ext cx="2376264" cy="726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61F0272-DD32-4D5A-930D-345CE72AFBF3}"/>
              </a:ext>
            </a:extLst>
          </p:cNvPr>
          <p:cNvSpPr txBox="1"/>
          <p:nvPr/>
        </p:nvSpPr>
        <p:spPr>
          <a:xfrm>
            <a:off x="1502643" y="1628800"/>
            <a:ext cx="10273144" cy="3385542"/>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ts val="0"/>
              </a:spcBef>
              <a:spcAft>
                <a:spcPct val="0"/>
              </a:spcAft>
              <a:buClr>
                <a:srgbClr val="00B0F0"/>
              </a:buClr>
              <a:buSzTx/>
              <a:buFontTx/>
              <a:buChar char="•"/>
              <a:tabLst/>
              <a:defRPr/>
            </a:pPr>
            <a:r>
              <a:rPr kumimoji="0" lang="en-US" sz="2400" b="0" i="0" u="none" strike="noStrike" kern="0" cap="none" spc="0" normalizeH="0" baseline="0" noProof="0" dirty="0">
                <a:ln>
                  <a:noFill/>
                </a:ln>
                <a:solidFill>
                  <a:srgbClr val="757477"/>
                </a:solidFill>
                <a:effectLst/>
                <a:uLnTx/>
                <a:uFillTx/>
                <a:latin typeface="Trebuchet MS"/>
                <a:ea typeface="+mn-ea"/>
                <a:cs typeface="+mn-cs"/>
              </a:rPr>
              <a:t>Adverse Events (AEs)</a:t>
            </a:r>
          </a:p>
          <a:p>
            <a:pPr marL="0" marR="0" lvl="0" indent="0" algn="l" defTabSz="914400" rtl="0" eaLnBrk="1" fontAlgn="base" latinLnBrk="0" hangingPunct="1">
              <a:lnSpc>
                <a:spcPct val="100000"/>
              </a:lnSpc>
              <a:spcBef>
                <a:spcPts val="0"/>
              </a:spcBef>
              <a:spcAft>
                <a:spcPct val="0"/>
              </a:spcAft>
              <a:buClr>
                <a:srgbClr val="00B0F0"/>
              </a:buClr>
              <a:buSzTx/>
              <a:buFontTx/>
              <a:buNone/>
              <a:tabLst/>
              <a:defRPr/>
            </a:pPr>
            <a:r>
              <a:rPr kumimoji="0" lang="en-US" sz="2800" b="0" i="0" u="none" strike="noStrike" kern="0" cap="none" spc="0" normalizeH="0" baseline="0" noProof="0" dirty="0">
                <a:ln>
                  <a:noFill/>
                </a:ln>
                <a:solidFill>
                  <a:srgbClr val="757477"/>
                </a:solidFill>
                <a:effectLst/>
                <a:uLnTx/>
                <a:uFillTx/>
                <a:latin typeface="Trebuchet MS"/>
                <a:ea typeface="+mn-ea"/>
                <a:cs typeface="+mn-cs"/>
              </a:rPr>
              <a:t>   </a:t>
            </a:r>
            <a:r>
              <a:rPr kumimoji="0" lang="en-US" sz="2400" b="0" i="0" u="none" strike="noStrike" kern="0" cap="none" spc="0" normalizeH="0" baseline="0" noProof="0" dirty="0">
                <a:ln>
                  <a:noFill/>
                </a:ln>
                <a:solidFill>
                  <a:srgbClr val="757477"/>
                </a:solidFill>
                <a:effectLst/>
                <a:uLnTx/>
                <a:uFillTx/>
                <a:latin typeface="Trebuchet MS"/>
                <a:ea typeface="+mn-ea"/>
                <a:cs typeface="+mn-cs"/>
              </a:rPr>
              <a:t>Specified</a:t>
            </a:r>
          </a:p>
          <a:p>
            <a:pPr marL="628650" lvl="1" indent="-228600">
              <a:spcBef>
                <a:spcPct val="20000"/>
              </a:spcBef>
              <a:buClr>
                <a:schemeClr val="accent2"/>
              </a:buClr>
              <a:buFont typeface="Trebuchet MS" panose="020B0603020202020204" pitchFamily="34" charset="0"/>
              <a:buChar char="-"/>
              <a:defRPr/>
            </a:pPr>
            <a:r>
              <a:rPr kumimoji="0" lang="en-GB" sz="2000" b="0" i="0" u="none" strike="noStrike" kern="0" cap="none" spc="0" normalizeH="0" baseline="0" noProof="0" dirty="0">
                <a:ln>
                  <a:noFill/>
                </a:ln>
                <a:solidFill>
                  <a:schemeClr val="accent2"/>
                </a:solidFill>
                <a:effectLst/>
                <a:uLnTx/>
                <a:uFillTx/>
                <a:latin typeface="Trebuchet MS"/>
              </a:rPr>
              <a:t>Alkalosis </a:t>
            </a:r>
            <a:r>
              <a:rPr kumimoji="0" lang="en-GB" sz="1600" b="0" i="0" u="none" strike="noStrike" kern="0" cap="none" spc="0" normalizeH="0" baseline="0" noProof="0" dirty="0">
                <a:ln>
                  <a:noFill/>
                </a:ln>
                <a:solidFill>
                  <a:schemeClr val="accent2"/>
                </a:solidFill>
                <a:effectLst/>
                <a:uLnTx/>
                <a:uFillTx/>
                <a:latin typeface="Trebuchet MS"/>
              </a:rPr>
              <a:t>(ABG value of pH≥7.55)</a:t>
            </a:r>
          </a:p>
          <a:p>
            <a:pPr marL="628650" lvl="1" indent="-228600">
              <a:spcBef>
                <a:spcPct val="20000"/>
              </a:spcBef>
              <a:buClr>
                <a:schemeClr val="accent2"/>
              </a:buClr>
              <a:buFont typeface="Trebuchet MS" panose="020B0603020202020204" pitchFamily="34" charset="0"/>
              <a:buChar char="-"/>
              <a:defRPr/>
            </a:pPr>
            <a:r>
              <a:rPr lang="en-GB" sz="2000" kern="0" dirty="0">
                <a:solidFill>
                  <a:schemeClr val="accent2"/>
                </a:solidFill>
                <a:latin typeface="Trebuchet MS"/>
              </a:rPr>
              <a:t>Hypokalaemia </a:t>
            </a:r>
            <a:r>
              <a:rPr lang="en-GB" sz="1600" kern="0" dirty="0">
                <a:solidFill>
                  <a:schemeClr val="accent2"/>
                </a:solidFill>
                <a:latin typeface="Trebuchet MS"/>
              </a:rPr>
              <a:t>(Potassium &lt;3.2 mmol/L)</a:t>
            </a:r>
          </a:p>
          <a:p>
            <a:pPr marL="628650" lvl="1" indent="-228600">
              <a:spcBef>
                <a:spcPct val="20000"/>
              </a:spcBef>
              <a:buClr>
                <a:schemeClr val="accent2"/>
              </a:buClr>
              <a:buFont typeface="Trebuchet MS" panose="020B0603020202020204" pitchFamily="34" charset="0"/>
              <a:buChar char="-"/>
              <a:defRPr/>
            </a:pPr>
            <a:r>
              <a:rPr lang="en-GB" sz="2000" kern="0" dirty="0" err="1">
                <a:solidFill>
                  <a:schemeClr val="accent2"/>
                </a:solidFill>
                <a:latin typeface="Trebuchet MS"/>
              </a:rPr>
              <a:t>Hypernatraemia</a:t>
            </a:r>
            <a:r>
              <a:rPr lang="en-GB" sz="2000" kern="0" dirty="0">
                <a:solidFill>
                  <a:schemeClr val="accent2"/>
                </a:solidFill>
                <a:latin typeface="Trebuchet MS"/>
              </a:rPr>
              <a:t> </a:t>
            </a:r>
            <a:r>
              <a:rPr lang="en-GB" sz="1600" kern="0" dirty="0">
                <a:solidFill>
                  <a:schemeClr val="accent2"/>
                </a:solidFill>
                <a:latin typeface="Trebuchet MS"/>
              </a:rPr>
              <a:t>(Plasma sodium &gt;150 mmol/L)</a:t>
            </a:r>
          </a:p>
          <a:p>
            <a:pPr marL="628650" lvl="1" indent="-228600">
              <a:spcBef>
                <a:spcPct val="20000"/>
              </a:spcBef>
              <a:buClr>
                <a:schemeClr val="accent2"/>
              </a:buClr>
              <a:buFont typeface="Trebuchet MS" panose="020B0603020202020204" pitchFamily="34" charset="0"/>
              <a:buChar char="-"/>
              <a:defRPr/>
            </a:pPr>
            <a:r>
              <a:rPr lang="en-GB" sz="2000" kern="0" dirty="0">
                <a:solidFill>
                  <a:schemeClr val="accent2"/>
                </a:solidFill>
                <a:latin typeface="Trebuchet MS"/>
              </a:rPr>
              <a:t>Hyperosmolarity </a:t>
            </a:r>
            <a:r>
              <a:rPr lang="en-GB" sz="1600" kern="0" dirty="0">
                <a:solidFill>
                  <a:schemeClr val="accent2"/>
                </a:solidFill>
                <a:latin typeface="Trebuchet MS"/>
              </a:rPr>
              <a:t>(Serum osmolarity &gt;300 </a:t>
            </a:r>
            <a:r>
              <a:rPr lang="en-GB" sz="1600" kern="0" dirty="0" err="1">
                <a:solidFill>
                  <a:schemeClr val="accent2"/>
                </a:solidFill>
                <a:latin typeface="Trebuchet MS"/>
              </a:rPr>
              <a:t>mOsm</a:t>
            </a:r>
            <a:r>
              <a:rPr lang="en-GB" sz="1600" kern="0" dirty="0">
                <a:solidFill>
                  <a:schemeClr val="accent2"/>
                </a:solidFill>
                <a:latin typeface="Trebuchet MS"/>
              </a:rPr>
              <a:t>/L)</a:t>
            </a:r>
          </a:p>
          <a:p>
            <a:pPr marL="628650" lvl="1" indent="-228600">
              <a:spcBef>
                <a:spcPct val="20000"/>
              </a:spcBef>
              <a:buClr>
                <a:schemeClr val="accent2"/>
              </a:buClr>
              <a:buFont typeface="Trebuchet MS" panose="020B0603020202020204" pitchFamily="34" charset="0"/>
              <a:buChar char="-"/>
              <a:defRPr/>
            </a:pPr>
            <a:r>
              <a:rPr lang="en-GB" sz="2000" kern="0" dirty="0">
                <a:solidFill>
                  <a:schemeClr val="accent2"/>
                </a:solidFill>
                <a:latin typeface="Trebuchet MS"/>
              </a:rPr>
              <a:t>Hypocalcaemia </a:t>
            </a:r>
            <a:r>
              <a:rPr lang="en-GB" sz="1600" kern="0" dirty="0">
                <a:solidFill>
                  <a:schemeClr val="accent2"/>
                </a:solidFill>
                <a:latin typeface="Trebuchet MS"/>
              </a:rPr>
              <a:t>(Ionised calcium &lt;1.05 mmol/L)</a:t>
            </a:r>
          </a:p>
          <a:p>
            <a:pPr marL="628650" lvl="1" indent="-228600">
              <a:spcBef>
                <a:spcPct val="20000"/>
              </a:spcBef>
              <a:buClr>
                <a:schemeClr val="accent2"/>
              </a:buClr>
              <a:buFont typeface="Trebuchet MS" panose="020B0603020202020204" pitchFamily="34" charset="0"/>
              <a:buChar char="-"/>
              <a:defRPr/>
            </a:pPr>
            <a:r>
              <a:rPr lang="en-GB" sz="2000" kern="0" dirty="0">
                <a:solidFill>
                  <a:schemeClr val="accent2"/>
                </a:solidFill>
                <a:latin typeface="Trebuchet MS"/>
              </a:rPr>
              <a:t>Hypoglycaemia </a:t>
            </a:r>
            <a:r>
              <a:rPr lang="en-GB" sz="1600" kern="0" dirty="0">
                <a:solidFill>
                  <a:schemeClr val="accent2"/>
                </a:solidFill>
                <a:latin typeface="Trebuchet MS"/>
              </a:rPr>
              <a:t>(Blood glucose &lt;3.5 mmol/L)</a:t>
            </a:r>
          </a:p>
          <a:p>
            <a:endParaRPr lang="en-GB" dirty="0"/>
          </a:p>
        </p:txBody>
      </p:sp>
      <p:sp>
        <p:nvSpPr>
          <p:cNvPr id="5" name="Rectangle 4">
            <a:extLst>
              <a:ext uri="{FF2B5EF4-FFF2-40B4-BE49-F238E27FC236}">
                <a16:creationId xmlns:a16="http://schemas.microsoft.com/office/drawing/2014/main" id="{194B9867-0B4F-44A1-ABD0-310E5E5A09CD}"/>
              </a:ext>
            </a:extLst>
          </p:cNvPr>
          <p:cNvSpPr/>
          <p:nvPr/>
        </p:nvSpPr>
        <p:spPr>
          <a:xfrm>
            <a:off x="1199456" y="6021387"/>
            <a:ext cx="2376264" cy="396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219DF4A-B70C-4A1F-B3F9-E1AACD9FFD81}"/>
              </a:ext>
            </a:extLst>
          </p:cNvPr>
          <p:cNvSpPr>
            <a:spLocks noGrp="1"/>
          </p:cNvSpPr>
          <p:nvPr>
            <p:ph type="title"/>
          </p:nvPr>
        </p:nvSpPr>
        <p:spPr/>
        <p:txBody>
          <a:bodyPr/>
          <a:lstStyle/>
          <a:p>
            <a:r>
              <a:rPr lang="en-US" dirty="0"/>
              <a:t>Safety monitoring</a:t>
            </a:r>
            <a:endParaRPr lang="en-GB" dirty="0"/>
          </a:p>
        </p:txBody>
      </p:sp>
      <p:sp>
        <p:nvSpPr>
          <p:cNvPr id="4" name="Slide Number Placeholder 3">
            <a:extLst>
              <a:ext uri="{FF2B5EF4-FFF2-40B4-BE49-F238E27FC236}">
                <a16:creationId xmlns:a16="http://schemas.microsoft.com/office/drawing/2014/main" id="{467ACB3F-D712-4B49-9A80-598F51EF03A5}"/>
              </a:ext>
            </a:extLst>
          </p:cNvPr>
          <p:cNvSpPr>
            <a:spLocks noGrp="1"/>
          </p:cNvSpPr>
          <p:nvPr>
            <p:ph type="sldNum" sz="quarter" idx="2"/>
          </p:nvPr>
        </p:nvSpPr>
        <p:spPr/>
        <p:txBody>
          <a:bodyPr/>
          <a:lstStyle/>
          <a:p>
            <a:fld id="{86CB4B4D-7CA3-9044-876B-883B54F8677D}" type="slidenum">
              <a:rPr lang="en-GB" smtClean="0"/>
              <a:t>59</a:t>
            </a:fld>
            <a:endParaRPr lang="en-GB" dirty="0"/>
          </a:p>
        </p:txBody>
      </p:sp>
      <p:sp>
        <p:nvSpPr>
          <p:cNvPr id="11" name="TextBox 10">
            <a:extLst>
              <a:ext uri="{FF2B5EF4-FFF2-40B4-BE49-F238E27FC236}">
                <a16:creationId xmlns:a16="http://schemas.microsoft.com/office/drawing/2014/main" id="{7D6FA88B-3B3F-4D55-8B14-0003F650F30A}"/>
              </a:ext>
            </a:extLst>
          </p:cNvPr>
          <p:cNvSpPr txBox="1"/>
          <p:nvPr/>
        </p:nvSpPr>
        <p:spPr>
          <a:xfrm>
            <a:off x="1271464" y="6322094"/>
            <a:ext cx="8424936" cy="923330"/>
          </a:xfrm>
          <a:prstGeom prst="rect">
            <a:avLst/>
          </a:prstGeom>
          <a:solidFill>
            <a:schemeClr val="bg1"/>
          </a:solidFill>
        </p:spPr>
        <p:txBody>
          <a:bodyPr wrap="square">
            <a:spAutoFit/>
          </a:bodyPr>
          <a:lstStyle/>
          <a:p>
            <a:r>
              <a:rPr lang="en-US" i="1" dirty="0">
                <a:latin typeface="+mn-lt"/>
              </a:rPr>
              <a:t>*If readmitted to ICU within 90 days, safety monitoring will be recommenced</a:t>
            </a:r>
          </a:p>
          <a:p>
            <a:endParaRPr lang="en-US" i="1" dirty="0">
              <a:latin typeface="+mn-lt"/>
            </a:endParaRPr>
          </a:p>
          <a:p>
            <a:endParaRPr lang="en-US" i="1" dirty="0">
              <a:latin typeface="+mn-lt"/>
            </a:endParaRPr>
          </a:p>
        </p:txBody>
      </p:sp>
      <p:sp>
        <p:nvSpPr>
          <p:cNvPr id="19" name="TextBox 18">
            <a:extLst>
              <a:ext uri="{FF2B5EF4-FFF2-40B4-BE49-F238E27FC236}">
                <a16:creationId xmlns:a16="http://schemas.microsoft.com/office/drawing/2014/main" id="{1BF2DE08-F7A6-4957-A6E1-0AA13AA722B4}"/>
              </a:ext>
            </a:extLst>
          </p:cNvPr>
          <p:cNvSpPr txBox="1"/>
          <p:nvPr/>
        </p:nvSpPr>
        <p:spPr>
          <a:xfrm>
            <a:off x="7392144" y="2443113"/>
            <a:ext cx="4896544" cy="2339102"/>
          </a:xfrm>
          <a:prstGeom prst="rect">
            <a:avLst/>
          </a:prstGeom>
          <a:noFill/>
        </p:spPr>
        <p:txBody>
          <a:bodyPr wrap="square" rtlCol="0">
            <a:spAutoFit/>
          </a:bodyPr>
          <a:lstStyle/>
          <a:p>
            <a:pPr marL="171450" indent="-228600">
              <a:spcBef>
                <a:spcPct val="20000"/>
              </a:spcBef>
              <a:buClr>
                <a:schemeClr val="accent2"/>
              </a:buClr>
              <a:buFont typeface="Trebuchet MS" panose="020B0603020202020204" pitchFamily="34" charset="0"/>
              <a:buChar char="-"/>
            </a:pPr>
            <a:r>
              <a:rPr lang="en-US" sz="2000" dirty="0">
                <a:solidFill>
                  <a:schemeClr val="accent2"/>
                </a:solidFill>
                <a:latin typeface="+mn-lt"/>
              </a:rPr>
              <a:t>Deterioration of hemodynamic status associated with volume overload</a:t>
            </a:r>
          </a:p>
          <a:p>
            <a:pPr marL="171450" indent="-228600">
              <a:spcBef>
                <a:spcPct val="20000"/>
              </a:spcBef>
              <a:buClr>
                <a:schemeClr val="accent2"/>
              </a:buClr>
              <a:buFont typeface="Trebuchet MS" panose="020B0603020202020204" pitchFamily="34" charset="0"/>
              <a:buChar char="-"/>
            </a:pPr>
            <a:r>
              <a:rPr lang="en-US" sz="2000" dirty="0">
                <a:solidFill>
                  <a:schemeClr val="accent2"/>
                </a:solidFill>
                <a:latin typeface="+mn-lt"/>
              </a:rPr>
              <a:t>Extravasation</a:t>
            </a:r>
          </a:p>
          <a:p>
            <a:pPr marL="171450" indent="-228600">
              <a:spcBef>
                <a:spcPct val="20000"/>
              </a:spcBef>
              <a:buClr>
                <a:schemeClr val="accent2"/>
              </a:buClr>
              <a:buFont typeface="Trebuchet MS" panose="020B0603020202020204" pitchFamily="34" charset="0"/>
              <a:buChar char="-"/>
            </a:pPr>
            <a:r>
              <a:rPr lang="en-US" sz="2000" dirty="0">
                <a:solidFill>
                  <a:schemeClr val="accent2"/>
                </a:solidFill>
                <a:latin typeface="+mn-lt"/>
              </a:rPr>
              <a:t>Tissue necrosis caused by incorrect administration (intra-arterial, </a:t>
            </a:r>
            <a:r>
              <a:rPr lang="en-US" sz="2000" dirty="0" err="1">
                <a:solidFill>
                  <a:schemeClr val="accent2"/>
                </a:solidFill>
                <a:latin typeface="+mn-lt"/>
              </a:rPr>
              <a:t>paravenous</a:t>
            </a:r>
            <a:r>
              <a:rPr lang="en-US" sz="2000" dirty="0">
                <a:solidFill>
                  <a:schemeClr val="accent2"/>
                </a:solidFill>
                <a:latin typeface="+mn-lt"/>
              </a:rPr>
              <a:t>)</a:t>
            </a:r>
          </a:p>
          <a:p>
            <a:endParaRPr lang="en-GB" dirty="0"/>
          </a:p>
        </p:txBody>
      </p:sp>
      <p:sp>
        <p:nvSpPr>
          <p:cNvPr id="7" name="TextBox 6">
            <a:extLst>
              <a:ext uri="{FF2B5EF4-FFF2-40B4-BE49-F238E27FC236}">
                <a16:creationId xmlns:a16="http://schemas.microsoft.com/office/drawing/2014/main" id="{C68710D1-2A1E-45D6-BAD6-A35633C5A7E3}"/>
              </a:ext>
            </a:extLst>
          </p:cNvPr>
          <p:cNvSpPr txBox="1"/>
          <p:nvPr/>
        </p:nvSpPr>
        <p:spPr>
          <a:xfrm>
            <a:off x="1487487" y="4725144"/>
            <a:ext cx="10273144" cy="185897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rgbClr val="00B0F0"/>
              </a:buClr>
              <a:buSzTx/>
              <a:buFontTx/>
              <a:buChar char="•"/>
              <a:tabLst/>
              <a:defRPr/>
            </a:pPr>
            <a:r>
              <a:rPr kumimoji="0" lang="en-US" sz="2400" b="0" i="0" u="none" strike="noStrike" kern="0" cap="none" spc="0" normalizeH="0" baseline="0" noProof="0" dirty="0">
                <a:ln>
                  <a:noFill/>
                </a:ln>
                <a:solidFill>
                  <a:srgbClr val="757477"/>
                </a:solidFill>
                <a:effectLst/>
                <a:uLnTx/>
                <a:uFillTx/>
                <a:latin typeface="Trebuchet MS"/>
                <a:ea typeface="+mn-ea"/>
                <a:cs typeface="+mn-cs"/>
              </a:rPr>
              <a:t>Adverse Reactions (ARs) - </a:t>
            </a:r>
            <a:r>
              <a:rPr kumimoji="0" lang="en-US" sz="2000" b="0" i="0" u="none" strike="noStrike" kern="0" cap="none" spc="0" normalizeH="0" baseline="0" noProof="0" dirty="0">
                <a:ln>
                  <a:noFill/>
                </a:ln>
                <a:solidFill>
                  <a:srgbClr val="757477"/>
                </a:solidFill>
                <a:effectLst/>
                <a:uLnTx/>
                <a:uFillTx/>
                <a:latin typeface="Trebuchet MS"/>
                <a:ea typeface="+mn-ea"/>
                <a:cs typeface="+mn-cs"/>
              </a:rPr>
              <a:t>judged as having a reasonable suspected causal relationship (possibly, probably, definitely) to study drug)</a:t>
            </a:r>
          </a:p>
          <a:p>
            <a:pPr marL="742950" marR="0" lvl="1" indent="-285750" algn="l" defTabSz="914400" rtl="0" eaLnBrk="1" fontAlgn="base" latinLnBrk="0" hangingPunct="1">
              <a:lnSpc>
                <a:spcPct val="100000"/>
              </a:lnSpc>
              <a:spcBef>
                <a:spcPct val="20000"/>
              </a:spcBef>
              <a:spcAft>
                <a:spcPct val="0"/>
              </a:spcAft>
              <a:buClr>
                <a:srgbClr val="00B0F0"/>
              </a:buClr>
              <a:buSzPct val="70000"/>
              <a:buFont typeface="Courier New" panose="02070309020205020404" pitchFamily="49" charset="0"/>
              <a:buChar char="o"/>
              <a:tabLst/>
              <a:defRPr/>
            </a:pPr>
            <a:r>
              <a:rPr kumimoji="0" lang="en-US" sz="2400" b="0" i="0" u="none" strike="noStrike" kern="0" cap="none" spc="0" normalizeH="0" baseline="0" noProof="0" dirty="0">
                <a:ln>
                  <a:noFill/>
                </a:ln>
                <a:solidFill>
                  <a:srgbClr val="757477"/>
                </a:solidFill>
                <a:effectLst/>
                <a:uLnTx/>
                <a:uFillTx/>
                <a:latin typeface="Trebuchet MS"/>
              </a:rPr>
              <a:t>Record from the time of first dose of sodium bicarbonate until 24 hours after the final dose</a:t>
            </a:r>
          </a:p>
          <a:p>
            <a:endParaRPr lang="en-GB" dirty="0"/>
          </a:p>
        </p:txBody>
      </p:sp>
    </p:spTree>
    <p:extLst>
      <p:ext uri="{BB962C8B-B14F-4D97-AF65-F5344CB8AC3E}">
        <p14:creationId xmlns:p14="http://schemas.microsoft.com/office/powerpoint/2010/main" val="260510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8A1252-45A8-48C4-A948-3A39A4E76E49}"/>
              </a:ext>
            </a:extLst>
          </p:cNvPr>
          <p:cNvPicPr>
            <a:picLocks noChangeAspect="1"/>
          </p:cNvPicPr>
          <p:nvPr/>
        </p:nvPicPr>
        <p:blipFill>
          <a:blip r:embed="rId3"/>
          <a:stretch>
            <a:fillRect/>
          </a:stretch>
        </p:blipFill>
        <p:spPr>
          <a:xfrm>
            <a:off x="3310615" y="1196752"/>
            <a:ext cx="5570770" cy="4517544"/>
          </a:xfrm>
          <a:prstGeom prst="rect">
            <a:avLst/>
          </a:prstGeom>
        </p:spPr>
      </p:pic>
      <p:sp>
        <p:nvSpPr>
          <p:cNvPr id="5" name="Title 8">
            <a:extLst>
              <a:ext uri="{FF2B5EF4-FFF2-40B4-BE49-F238E27FC236}">
                <a16:creationId xmlns:a16="http://schemas.microsoft.com/office/drawing/2014/main" id="{93AD5678-4DB8-494C-BAC2-CC13A3C54F92}"/>
              </a:ext>
            </a:extLst>
          </p:cNvPr>
          <p:cNvSpPr>
            <a:spLocks noGrp="1"/>
          </p:cNvSpPr>
          <p:nvPr>
            <p:ph type="title"/>
          </p:nvPr>
        </p:nvSpPr>
        <p:spPr>
          <a:xfrm>
            <a:off x="1487488" y="419324"/>
            <a:ext cx="10080625" cy="633412"/>
          </a:xfrm>
        </p:spPr>
        <p:txBody>
          <a:bodyPr/>
          <a:lstStyle/>
          <a:p>
            <a:r>
              <a:rPr lang="en-US" dirty="0"/>
              <a:t>BICAR-ICU: </a:t>
            </a:r>
            <a:r>
              <a:rPr lang="en-US" sz="2600" dirty="0"/>
              <a:t>Cumulative use of KRT from enrolment to day 28 in the overall population</a:t>
            </a:r>
            <a:endParaRPr lang="en-GB" sz="2600" dirty="0"/>
          </a:p>
        </p:txBody>
      </p:sp>
      <p:sp>
        <p:nvSpPr>
          <p:cNvPr id="7" name="Slide Number Placeholder 3">
            <a:extLst>
              <a:ext uri="{FF2B5EF4-FFF2-40B4-BE49-F238E27FC236}">
                <a16:creationId xmlns:a16="http://schemas.microsoft.com/office/drawing/2014/main" id="{B172B3F1-E8B2-4098-B005-D76ECC1788EF}"/>
              </a:ext>
            </a:extLst>
          </p:cNvPr>
          <p:cNvSpPr txBox="1">
            <a:spLocks/>
          </p:cNvSpPr>
          <p:nvPr/>
        </p:nvSpPr>
        <p:spPr>
          <a:xfrm>
            <a:off x="11496600" y="6142038"/>
            <a:ext cx="285750" cy="276225"/>
          </a:xfrm>
          <a:prstGeom prst="rect">
            <a:avLst/>
          </a:prstGeom>
          <a:ln w="12700">
            <a:miter lim="400000"/>
          </a:ln>
        </p:spPr>
        <p:txBody>
          <a:bodyPr wrap="none" lIns="45719" rIns="45719" anchor="ctr">
            <a:spAutoFit/>
          </a:bodyPr>
          <a:lstStyle>
            <a:defPPr>
              <a:defRPr lang="en-GB"/>
            </a:defPPr>
            <a:lvl1pPr algn="r" rtl="0" fontAlgn="base">
              <a:spcBef>
                <a:spcPct val="0"/>
              </a:spcBef>
              <a:spcAft>
                <a:spcPct val="0"/>
              </a:spcAft>
              <a:defRPr sz="1200" kern="1200">
                <a:solidFill>
                  <a:schemeClr val="tx1"/>
                </a:solidFill>
                <a:latin typeface="+mj-lt"/>
                <a:ea typeface="+mj-ea"/>
                <a:cs typeface="+mj-cs"/>
                <a:sym typeface="Arial"/>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86CB4B4D-7CA3-9044-876B-883B54F8677D}" type="slidenum">
              <a:rPr lang="en-GB" smtClean="0"/>
              <a:pPr/>
              <a:t>6</a:t>
            </a:fld>
            <a:endParaRPr lang="en-GB" dirty="0"/>
          </a:p>
        </p:txBody>
      </p:sp>
      <p:sp>
        <p:nvSpPr>
          <p:cNvPr id="8" name="TextBox 7">
            <a:extLst>
              <a:ext uri="{FF2B5EF4-FFF2-40B4-BE49-F238E27FC236}">
                <a16:creationId xmlns:a16="http://schemas.microsoft.com/office/drawing/2014/main" id="{6CAB4B36-BA6A-4FC3-A8D8-C956C9A626AA}"/>
              </a:ext>
            </a:extLst>
          </p:cNvPr>
          <p:cNvSpPr txBox="1"/>
          <p:nvPr/>
        </p:nvSpPr>
        <p:spPr>
          <a:xfrm>
            <a:off x="7824192" y="5651956"/>
            <a:ext cx="5112568" cy="369332"/>
          </a:xfrm>
          <a:prstGeom prst="rect">
            <a:avLst/>
          </a:prstGeom>
          <a:noFill/>
        </p:spPr>
        <p:txBody>
          <a:bodyPr wrap="square" rtlCol="0">
            <a:spAutoFit/>
          </a:bodyPr>
          <a:lstStyle/>
          <a:p>
            <a:r>
              <a:rPr lang="en-US" dirty="0">
                <a:solidFill>
                  <a:srgbClr val="757477"/>
                </a:solidFill>
                <a:latin typeface="+mn-lt"/>
              </a:rPr>
              <a:t>Jaber et al., Lancet 2018; 392: 31-40.</a:t>
            </a:r>
            <a:endParaRPr lang="en-GB" dirty="0">
              <a:solidFill>
                <a:srgbClr val="757477"/>
              </a:solidFill>
              <a:latin typeface="+mn-lt"/>
            </a:endParaRPr>
          </a:p>
        </p:txBody>
      </p:sp>
    </p:spTree>
    <p:extLst>
      <p:ext uri="{BB962C8B-B14F-4D97-AF65-F5344CB8AC3E}">
        <p14:creationId xmlns:p14="http://schemas.microsoft.com/office/powerpoint/2010/main" val="721452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1FBA7-5D03-4E1B-ABE5-FA92114FC30B}"/>
              </a:ext>
            </a:extLst>
          </p:cNvPr>
          <p:cNvSpPr>
            <a:spLocks noGrp="1"/>
          </p:cNvSpPr>
          <p:nvPr>
            <p:ph type="title"/>
          </p:nvPr>
        </p:nvSpPr>
        <p:spPr/>
        <p:txBody>
          <a:bodyPr/>
          <a:lstStyle/>
          <a:p>
            <a:r>
              <a:rPr lang="en-US" dirty="0"/>
              <a:t>Safety monitoring</a:t>
            </a:r>
            <a:endParaRPr lang="en-GB" dirty="0"/>
          </a:p>
        </p:txBody>
      </p:sp>
      <p:sp>
        <p:nvSpPr>
          <p:cNvPr id="3" name="Content Placeholder 2">
            <a:extLst>
              <a:ext uri="{FF2B5EF4-FFF2-40B4-BE49-F238E27FC236}">
                <a16:creationId xmlns:a16="http://schemas.microsoft.com/office/drawing/2014/main" id="{6AD0DED8-087D-4CCF-A506-318258ADDA33}"/>
              </a:ext>
            </a:extLst>
          </p:cNvPr>
          <p:cNvSpPr>
            <a:spLocks noGrp="1"/>
          </p:cNvSpPr>
          <p:nvPr>
            <p:ph idx="1"/>
          </p:nvPr>
        </p:nvSpPr>
        <p:spPr/>
        <p:txBody>
          <a:bodyPr/>
          <a:lstStyle/>
          <a:p>
            <a:r>
              <a:rPr lang="en-US" dirty="0"/>
              <a:t>N</a:t>
            </a:r>
            <a:r>
              <a:rPr lang="en-US" b="0" i="0" u="none" strike="noStrike" baseline="0" dirty="0"/>
              <a:t>on-specified </a:t>
            </a:r>
            <a:endParaRPr lang="en-US" dirty="0"/>
          </a:p>
          <a:p>
            <a:pPr lvl="1"/>
            <a:r>
              <a:rPr lang="en-US" dirty="0"/>
              <a:t>Non-specified ARs should be recorded on the CRF</a:t>
            </a:r>
            <a:endParaRPr lang="en-US" b="0" i="0" u="none" strike="noStrike" baseline="0" dirty="0"/>
          </a:p>
          <a:p>
            <a:pPr lvl="1"/>
            <a:r>
              <a:rPr lang="en-US" dirty="0"/>
              <a:t>Non-specified AEs will only be recorded/reported if they are assessed to be serious</a:t>
            </a:r>
            <a:endParaRPr lang="en-GB" dirty="0"/>
          </a:p>
        </p:txBody>
      </p:sp>
      <p:sp>
        <p:nvSpPr>
          <p:cNvPr id="4" name="Slide Number Placeholder 3">
            <a:extLst>
              <a:ext uri="{FF2B5EF4-FFF2-40B4-BE49-F238E27FC236}">
                <a16:creationId xmlns:a16="http://schemas.microsoft.com/office/drawing/2014/main" id="{DCC40721-7FCC-4C79-9E0A-328676FAE821}"/>
              </a:ext>
            </a:extLst>
          </p:cNvPr>
          <p:cNvSpPr>
            <a:spLocks noGrp="1"/>
          </p:cNvSpPr>
          <p:nvPr>
            <p:ph type="sldNum" sz="quarter" idx="2"/>
          </p:nvPr>
        </p:nvSpPr>
        <p:spPr/>
        <p:txBody>
          <a:bodyPr/>
          <a:lstStyle/>
          <a:p>
            <a:fld id="{86CB4B4D-7CA3-9044-876B-883B54F8677D}" type="slidenum">
              <a:rPr lang="en-GB" smtClean="0"/>
              <a:t>60</a:t>
            </a:fld>
            <a:endParaRPr lang="en-GB" dirty="0"/>
          </a:p>
        </p:txBody>
      </p:sp>
    </p:spTree>
    <p:extLst>
      <p:ext uri="{BB962C8B-B14F-4D97-AF65-F5344CB8AC3E}">
        <p14:creationId xmlns:p14="http://schemas.microsoft.com/office/powerpoint/2010/main" val="18727549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0293-87B5-463C-90F2-631FCEEC7B15}"/>
              </a:ext>
            </a:extLst>
          </p:cNvPr>
          <p:cNvSpPr>
            <a:spLocks noGrp="1"/>
          </p:cNvSpPr>
          <p:nvPr>
            <p:ph type="title"/>
          </p:nvPr>
        </p:nvSpPr>
        <p:spPr/>
        <p:txBody>
          <a:bodyPr/>
          <a:lstStyle/>
          <a:p>
            <a:r>
              <a:rPr lang="en-US" dirty="0"/>
              <a:t>Safety reporting</a:t>
            </a:r>
            <a:endParaRPr lang="en-GB" dirty="0"/>
          </a:p>
        </p:txBody>
      </p:sp>
      <p:sp>
        <p:nvSpPr>
          <p:cNvPr id="3" name="Content Placeholder 2">
            <a:extLst>
              <a:ext uri="{FF2B5EF4-FFF2-40B4-BE49-F238E27FC236}">
                <a16:creationId xmlns:a16="http://schemas.microsoft.com/office/drawing/2014/main" id="{ED198EB2-2CD2-4C61-AE07-26ADA3DA857E}"/>
              </a:ext>
            </a:extLst>
          </p:cNvPr>
          <p:cNvSpPr>
            <a:spLocks noGrp="1"/>
          </p:cNvSpPr>
          <p:nvPr>
            <p:ph idx="1"/>
          </p:nvPr>
        </p:nvSpPr>
        <p:spPr/>
        <p:txBody>
          <a:bodyPr/>
          <a:lstStyle/>
          <a:p>
            <a:r>
              <a:rPr lang="en-US" dirty="0"/>
              <a:t>Serious Adverse Events (SAEs)</a:t>
            </a:r>
          </a:p>
          <a:p>
            <a:pPr lvl="1"/>
            <a:r>
              <a:rPr lang="en-US" dirty="0"/>
              <a:t>If severity of AE is severe, life threatening or fatal</a:t>
            </a:r>
          </a:p>
          <a:p>
            <a:pPr lvl="1"/>
            <a:r>
              <a:rPr lang="en-US" dirty="0"/>
              <a:t>Report on SAE Reporting Form </a:t>
            </a:r>
          </a:p>
          <a:p>
            <a:pPr lvl="1"/>
            <a:r>
              <a:rPr lang="en-US" dirty="0"/>
              <a:t>Upload to MACRO</a:t>
            </a:r>
          </a:p>
          <a:p>
            <a:pPr lvl="1"/>
            <a:r>
              <a:rPr lang="en-US" dirty="0"/>
              <a:t>Notify ICNARC CTU of upload by emailing </a:t>
            </a:r>
            <a:r>
              <a:rPr lang="en-US" dirty="0">
                <a:hlinkClick r:id="rId2"/>
              </a:rPr>
              <a:t>mosaicc@icnarc.org</a:t>
            </a:r>
            <a:r>
              <a:rPr lang="en-US" dirty="0"/>
              <a:t> </a:t>
            </a:r>
          </a:p>
          <a:p>
            <a:pPr lvl="2"/>
            <a:r>
              <a:rPr lang="en-GB" dirty="0"/>
              <a:t>within 24 hours of becoming aware of the event</a:t>
            </a:r>
          </a:p>
          <a:p>
            <a:pPr lvl="2"/>
            <a:endParaRPr lang="en-GB" dirty="0"/>
          </a:p>
          <a:p>
            <a:pPr lvl="1"/>
            <a:r>
              <a:rPr lang="en-US" dirty="0"/>
              <a:t>Enter data onto MACRO database</a:t>
            </a:r>
          </a:p>
          <a:p>
            <a:pPr marL="914400" lvl="2" indent="0">
              <a:buNone/>
            </a:pPr>
            <a:endParaRPr lang="en-US" dirty="0"/>
          </a:p>
          <a:p>
            <a:pPr marL="457200" lvl="1" indent="0">
              <a:buNone/>
            </a:pPr>
            <a:endParaRPr lang="en-US" sz="1000" dirty="0"/>
          </a:p>
        </p:txBody>
      </p:sp>
      <p:sp>
        <p:nvSpPr>
          <p:cNvPr id="4" name="Slide Number Placeholder 3">
            <a:extLst>
              <a:ext uri="{FF2B5EF4-FFF2-40B4-BE49-F238E27FC236}">
                <a16:creationId xmlns:a16="http://schemas.microsoft.com/office/drawing/2014/main" id="{72AE060B-0527-4459-B5FC-F5886AF1BD7D}"/>
              </a:ext>
            </a:extLst>
          </p:cNvPr>
          <p:cNvSpPr>
            <a:spLocks noGrp="1"/>
          </p:cNvSpPr>
          <p:nvPr>
            <p:ph type="sldNum" sz="quarter" idx="2"/>
          </p:nvPr>
        </p:nvSpPr>
        <p:spPr/>
        <p:txBody>
          <a:bodyPr/>
          <a:lstStyle/>
          <a:p>
            <a:fld id="{86CB4B4D-7CA3-9044-876B-883B54F8677D}" type="slidenum">
              <a:rPr lang="en-GB" smtClean="0"/>
              <a:t>61</a:t>
            </a:fld>
            <a:endParaRPr lang="en-GB" dirty="0"/>
          </a:p>
        </p:txBody>
      </p:sp>
    </p:spTree>
    <p:extLst>
      <p:ext uri="{BB962C8B-B14F-4D97-AF65-F5344CB8AC3E}">
        <p14:creationId xmlns:p14="http://schemas.microsoft.com/office/powerpoint/2010/main" val="41628840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5CFA5-DBE7-4021-86AF-9DA8193BFECE}"/>
              </a:ext>
            </a:extLst>
          </p:cNvPr>
          <p:cNvSpPr>
            <a:spLocks noGrp="1"/>
          </p:cNvSpPr>
          <p:nvPr>
            <p:ph type="title"/>
          </p:nvPr>
        </p:nvSpPr>
        <p:spPr/>
        <p:txBody>
          <a:bodyPr/>
          <a:lstStyle/>
          <a:p>
            <a:r>
              <a:rPr lang="en-US" dirty="0"/>
              <a:t>Safety monitoring</a:t>
            </a:r>
            <a:endParaRPr lang="en-GB" dirty="0"/>
          </a:p>
        </p:txBody>
      </p:sp>
      <p:sp>
        <p:nvSpPr>
          <p:cNvPr id="3" name="Content Placeholder 2">
            <a:extLst>
              <a:ext uri="{FF2B5EF4-FFF2-40B4-BE49-F238E27FC236}">
                <a16:creationId xmlns:a16="http://schemas.microsoft.com/office/drawing/2014/main" id="{6E6397BF-E691-4FFF-9832-A9632D6E0DD1}"/>
              </a:ext>
            </a:extLst>
          </p:cNvPr>
          <p:cNvSpPr>
            <a:spLocks noGrp="1"/>
          </p:cNvSpPr>
          <p:nvPr>
            <p:ph idx="1"/>
          </p:nvPr>
        </p:nvSpPr>
        <p:spPr/>
        <p:txBody>
          <a:bodyPr/>
          <a:lstStyle/>
          <a:p>
            <a:r>
              <a:rPr lang="en-US" sz="2600" dirty="0"/>
              <a:t>All AEs/SAEs judged as having a reasonable suspected causal relationship (e.g. possibly, probably, definitely) to the study drug will be considered as ARs/SARs</a:t>
            </a:r>
          </a:p>
          <a:p>
            <a:pPr marL="0" indent="0">
              <a:buNone/>
            </a:pPr>
            <a:endParaRPr lang="en-US" sz="1500" dirty="0"/>
          </a:p>
          <a:p>
            <a:r>
              <a:rPr lang="en-US" sz="2600" dirty="0"/>
              <a:t>SUSAR: a serious adverse reaction, the nature and severity of which is not consistent with the information in the SmPC</a:t>
            </a:r>
          </a:p>
          <a:p>
            <a:pPr lvl="1"/>
            <a:r>
              <a:rPr lang="en-US" dirty="0"/>
              <a:t>Reporting requirements to the MHRA:</a:t>
            </a:r>
          </a:p>
          <a:p>
            <a:pPr lvl="2"/>
            <a:r>
              <a:rPr lang="en-US" dirty="0"/>
              <a:t>Fatal/life threatening </a:t>
            </a:r>
            <a:r>
              <a:rPr lang="en-US" dirty="0">
                <a:sym typeface="Wingdings" panose="05000000000000000000" pitchFamily="2" charset="2"/>
              </a:rPr>
              <a:t> </a:t>
            </a:r>
            <a:r>
              <a:rPr lang="en-US" dirty="0"/>
              <a:t>within 7 days of first becoming aware</a:t>
            </a:r>
          </a:p>
          <a:p>
            <a:pPr lvl="2"/>
            <a:r>
              <a:rPr lang="en-US" dirty="0"/>
              <a:t>Non-fatal/non-life threatening SUSARs </a:t>
            </a:r>
            <a:r>
              <a:rPr lang="en-US" dirty="0">
                <a:sym typeface="Wingdings" panose="05000000000000000000" pitchFamily="2" charset="2"/>
              </a:rPr>
              <a:t></a:t>
            </a:r>
            <a:r>
              <a:rPr lang="en-US" dirty="0"/>
              <a:t> within 15 days</a:t>
            </a:r>
          </a:p>
          <a:p>
            <a:pPr lvl="2"/>
            <a:endParaRPr lang="en-US" dirty="0"/>
          </a:p>
          <a:p>
            <a:r>
              <a:rPr lang="en-US" sz="2600" dirty="0"/>
              <a:t>To assess expectedness, refer to section 4.8 of the SmPC</a:t>
            </a:r>
            <a:endParaRPr lang="en-GB" sz="2600" dirty="0"/>
          </a:p>
        </p:txBody>
      </p:sp>
      <p:sp>
        <p:nvSpPr>
          <p:cNvPr id="4" name="Slide Number Placeholder 3">
            <a:extLst>
              <a:ext uri="{FF2B5EF4-FFF2-40B4-BE49-F238E27FC236}">
                <a16:creationId xmlns:a16="http://schemas.microsoft.com/office/drawing/2014/main" id="{DDE36F1A-42AD-4182-9ABD-0F8038061048}"/>
              </a:ext>
            </a:extLst>
          </p:cNvPr>
          <p:cNvSpPr>
            <a:spLocks noGrp="1"/>
          </p:cNvSpPr>
          <p:nvPr>
            <p:ph type="sldNum" sz="quarter" idx="2"/>
          </p:nvPr>
        </p:nvSpPr>
        <p:spPr/>
        <p:txBody>
          <a:bodyPr/>
          <a:lstStyle/>
          <a:p>
            <a:fld id="{86CB4B4D-7CA3-9044-876B-883B54F8677D}" type="slidenum">
              <a:rPr lang="en-GB" smtClean="0"/>
              <a:t>62</a:t>
            </a:fld>
            <a:endParaRPr lang="en-GB" dirty="0"/>
          </a:p>
        </p:txBody>
      </p:sp>
    </p:spTree>
    <p:extLst>
      <p:ext uri="{BB962C8B-B14F-4D97-AF65-F5344CB8AC3E}">
        <p14:creationId xmlns:p14="http://schemas.microsoft.com/office/powerpoint/2010/main" val="5220029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2600-53F7-40C0-8EC6-73ECB6B9588D}"/>
              </a:ext>
            </a:extLst>
          </p:cNvPr>
          <p:cNvSpPr>
            <a:spLocks noGrp="1"/>
          </p:cNvSpPr>
          <p:nvPr>
            <p:ph type="title"/>
          </p:nvPr>
        </p:nvSpPr>
        <p:spPr/>
        <p:txBody>
          <a:bodyPr/>
          <a:lstStyle/>
          <a:p>
            <a:r>
              <a:rPr lang="en-US" dirty="0"/>
              <a:t>Patient flow diagram</a:t>
            </a:r>
            <a:endParaRPr lang="en-GB" dirty="0"/>
          </a:p>
        </p:txBody>
      </p:sp>
      <p:sp>
        <p:nvSpPr>
          <p:cNvPr id="4" name="Slide Number Placeholder 3">
            <a:extLst>
              <a:ext uri="{FF2B5EF4-FFF2-40B4-BE49-F238E27FC236}">
                <a16:creationId xmlns:a16="http://schemas.microsoft.com/office/drawing/2014/main" id="{BABF35AA-2173-434A-B9DB-64426A5EECDF}"/>
              </a:ext>
            </a:extLst>
          </p:cNvPr>
          <p:cNvSpPr>
            <a:spLocks noGrp="1"/>
          </p:cNvSpPr>
          <p:nvPr>
            <p:ph type="sldNum" sz="quarter" idx="4294967295"/>
          </p:nvPr>
        </p:nvSpPr>
        <p:spPr>
          <a:xfrm>
            <a:off x="11424592" y="6105103"/>
            <a:ext cx="285750" cy="276225"/>
          </a:xfrm>
        </p:spPr>
        <p:txBody>
          <a:bodyPr/>
          <a:lstStyle/>
          <a:p>
            <a:fld id="{86CB4B4D-7CA3-9044-876B-883B54F8677D}" type="slidenum">
              <a:rPr lang="en-GB" smtClean="0"/>
              <a:t>63</a:t>
            </a:fld>
            <a:endParaRPr lang="en-GB" dirty="0"/>
          </a:p>
        </p:txBody>
      </p:sp>
      <p:sp>
        <p:nvSpPr>
          <p:cNvPr id="48" name="AutoShape 11">
            <a:extLst>
              <a:ext uri="{FF2B5EF4-FFF2-40B4-BE49-F238E27FC236}">
                <a16:creationId xmlns:a16="http://schemas.microsoft.com/office/drawing/2014/main" id="{02AFBA71-3A58-4228-97F7-B87262B36C52}"/>
              </a:ext>
            </a:extLst>
          </p:cNvPr>
          <p:cNvSpPr/>
          <p:nvPr/>
        </p:nvSpPr>
        <p:spPr>
          <a:xfrm>
            <a:off x="5750553" y="1551661"/>
            <a:ext cx="0" cy="21260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grpSp>
        <p:nvGrpSpPr>
          <p:cNvPr id="36" name="AutoShape 5">
            <a:extLst>
              <a:ext uri="{FF2B5EF4-FFF2-40B4-BE49-F238E27FC236}">
                <a16:creationId xmlns:a16="http://schemas.microsoft.com/office/drawing/2014/main" id="{32E4FC8F-A6AD-46C8-880C-182EE1907DEC}"/>
              </a:ext>
            </a:extLst>
          </p:cNvPr>
          <p:cNvGrpSpPr/>
          <p:nvPr/>
        </p:nvGrpSpPr>
        <p:grpSpPr>
          <a:xfrm>
            <a:off x="4072557" y="1788107"/>
            <a:ext cx="3355991" cy="498926"/>
            <a:chOff x="-1" y="-1"/>
            <a:chExt cx="3355988" cy="498924"/>
          </a:xfrm>
        </p:grpSpPr>
        <p:sp>
          <p:nvSpPr>
            <p:cNvPr id="37" name="Rectangle">
              <a:extLst>
                <a:ext uri="{FF2B5EF4-FFF2-40B4-BE49-F238E27FC236}">
                  <a16:creationId xmlns:a16="http://schemas.microsoft.com/office/drawing/2014/main" id="{E01A676E-7710-4E68-A14F-E6FC041E6F58}"/>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3000">
                  <a:solidFill>
                    <a:srgbClr val="757477"/>
                  </a:solidFill>
                </a:defRPr>
              </a:pPr>
              <a:endParaRPr sz="3000" dirty="0"/>
            </a:p>
          </p:txBody>
        </p:sp>
        <p:sp>
          <p:nvSpPr>
            <p:cNvPr id="38" name="Randomising">
              <a:extLst>
                <a:ext uri="{FF2B5EF4-FFF2-40B4-BE49-F238E27FC236}">
                  <a16:creationId xmlns:a16="http://schemas.microsoft.com/office/drawing/2014/main" id="{77ABBF52-039D-49C6-92D5-C589EB47D920}"/>
                </a:ext>
              </a:extLst>
            </p:cNvPr>
            <p:cNvSpPr txBox="1"/>
            <p:nvPr/>
          </p:nvSpPr>
          <p:spPr>
            <a:xfrm>
              <a:off x="791053" y="49408"/>
              <a:ext cx="1773879" cy="400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err="1"/>
                <a:t>Randomis</a:t>
              </a:r>
              <a:r>
                <a:rPr lang="en-GB" dirty="0" err="1"/>
                <a:t>ation</a:t>
              </a:r>
              <a:endParaRPr dirty="0"/>
            </a:p>
          </p:txBody>
        </p:sp>
      </p:grpSp>
      <p:grpSp>
        <p:nvGrpSpPr>
          <p:cNvPr id="39" name="AutoShape 6">
            <a:extLst>
              <a:ext uri="{FF2B5EF4-FFF2-40B4-BE49-F238E27FC236}">
                <a16:creationId xmlns:a16="http://schemas.microsoft.com/office/drawing/2014/main" id="{C4BA3FCB-5F91-47EC-B3E7-7D0791C3132B}"/>
              </a:ext>
            </a:extLst>
          </p:cNvPr>
          <p:cNvGrpSpPr/>
          <p:nvPr/>
        </p:nvGrpSpPr>
        <p:grpSpPr>
          <a:xfrm>
            <a:off x="1703512" y="2727257"/>
            <a:ext cx="2880324" cy="830926"/>
            <a:chOff x="-1" y="0"/>
            <a:chExt cx="2880322" cy="830924"/>
          </a:xfrm>
        </p:grpSpPr>
        <p:sp>
          <p:nvSpPr>
            <p:cNvPr id="40" name="Rectangle">
              <a:extLst>
                <a:ext uri="{FF2B5EF4-FFF2-40B4-BE49-F238E27FC236}">
                  <a16:creationId xmlns:a16="http://schemas.microsoft.com/office/drawing/2014/main" id="{423871ED-1CC8-4348-99AC-8E8C2E036214}"/>
                </a:ext>
              </a:extLst>
            </p:cNvPr>
            <p:cNvSpPr/>
            <p:nvPr/>
          </p:nvSpPr>
          <p:spPr>
            <a:xfrm>
              <a:off x="-1" y="0"/>
              <a:ext cx="2880322"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41" name="MAP target  60-65mmHg">
              <a:extLst>
                <a:ext uri="{FF2B5EF4-FFF2-40B4-BE49-F238E27FC236}">
                  <a16:creationId xmlns:a16="http://schemas.microsoft.com/office/drawing/2014/main" id="{505364CC-1262-44DC-AF1A-0DDCA074B0B6}"/>
                </a:ext>
              </a:extLst>
            </p:cNvPr>
            <p:cNvSpPr txBox="1"/>
            <p:nvPr/>
          </p:nvSpPr>
          <p:spPr>
            <a:xfrm>
              <a:off x="34153" y="70763"/>
              <a:ext cx="2630141" cy="7078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2000"/>
              </a:pPr>
              <a:r>
                <a:rPr lang="en-GB" sz="2000" dirty="0"/>
                <a:t>IV sodium bicarbonate, 8.4% w/v</a:t>
              </a:r>
              <a:endParaRPr sz="2000" dirty="0"/>
            </a:p>
          </p:txBody>
        </p:sp>
      </p:grpSp>
      <p:grpSp>
        <p:nvGrpSpPr>
          <p:cNvPr id="42" name="AutoShape 7">
            <a:extLst>
              <a:ext uri="{FF2B5EF4-FFF2-40B4-BE49-F238E27FC236}">
                <a16:creationId xmlns:a16="http://schemas.microsoft.com/office/drawing/2014/main" id="{63EB180E-4790-4E95-9A74-1B643AEBAC42}"/>
              </a:ext>
            </a:extLst>
          </p:cNvPr>
          <p:cNvGrpSpPr/>
          <p:nvPr/>
        </p:nvGrpSpPr>
        <p:grpSpPr>
          <a:xfrm>
            <a:off x="6888090" y="2727257"/>
            <a:ext cx="2952331" cy="830926"/>
            <a:chOff x="0" y="0"/>
            <a:chExt cx="2952328" cy="830924"/>
          </a:xfrm>
        </p:grpSpPr>
        <p:sp>
          <p:nvSpPr>
            <p:cNvPr id="43" name="Rectangle">
              <a:extLst>
                <a:ext uri="{FF2B5EF4-FFF2-40B4-BE49-F238E27FC236}">
                  <a16:creationId xmlns:a16="http://schemas.microsoft.com/office/drawing/2014/main" id="{D2131649-FDF0-4597-887C-38B4C1465E67}"/>
                </a:ext>
              </a:extLst>
            </p:cNvPr>
            <p:cNvSpPr/>
            <p:nvPr/>
          </p:nvSpPr>
          <p:spPr>
            <a:xfrm>
              <a:off x="0" y="0"/>
              <a:ext cx="2952328"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44" name="Usual care">
              <a:extLst>
                <a:ext uri="{FF2B5EF4-FFF2-40B4-BE49-F238E27FC236}">
                  <a16:creationId xmlns:a16="http://schemas.microsoft.com/office/drawing/2014/main" id="{F160E87B-16D7-4BE9-B843-588532A07E66}"/>
                </a:ext>
              </a:extLst>
            </p:cNvPr>
            <p:cNvSpPr txBox="1"/>
            <p:nvPr/>
          </p:nvSpPr>
          <p:spPr>
            <a:xfrm>
              <a:off x="0" y="215408"/>
              <a:ext cx="2952328"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000"/>
              </a:lvl1pPr>
            </a:lstStyle>
            <a:p>
              <a:r>
                <a:rPr lang="en-US" dirty="0"/>
                <a:t>No sodium bicarbonate</a:t>
              </a:r>
              <a:endParaRPr dirty="0"/>
            </a:p>
          </p:txBody>
        </p:sp>
      </p:grpSp>
      <p:grpSp>
        <p:nvGrpSpPr>
          <p:cNvPr id="33" name="AutoShape 3">
            <a:extLst>
              <a:ext uri="{FF2B5EF4-FFF2-40B4-BE49-F238E27FC236}">
                <a16:creationId xmlns:a16="http://schemas.microsoft.com/office/drawing/2014/main" id="{802A32A8-A809-4790-9373-C00A2A692E4D}"/>
              </a:ext>
            </a:extLst>
          </p:cNvPr>
          <p:cNvGrpSpPr/>
          <p:nvPr/>
        </p:nvGrpSpPr>
        <p:grpSpPr>
          <a:xfrm>
            <a:off x="4072557" y="1052736"/>
            <a:ext cx="3355991" cy="498926"/>
            <a:chOff x="-1" y="-1"/>
            <a:chExt cx="3355988" cy="498924"/>
          </a:xfrm>
        </p:grpSpPr>
        <p:sp>
          <p:nvSpPr>
            <p:cNvPr id="34" name="Rectangle">
              <a:extLst>
                <a:ext uri="{FF2B5EF4-FFF2-40B4-BE49-F238E27FC236}">
                  <a16:creationId xmlns:a16="http://schemas.microsoft.com/office/drawing/2014/main" id="{54C044B8-2C45-447B-908E-F52814C5F157}"/>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35" name="Screening for eligibility">
              <a:extLst>
                <a:ext uri="{FF2B5EF4-FFF2-40B4-BE49-F238E27FC236}">
                  <a16:creationId xmlns:a16="http://schemas.microsoft.com/office/drawing/2014/main" id="{1F92FF50-3F71-4060-ADC6-5ECEF52D148D}"/>
                </a:ext>
              </a:extLst>
            </p:cNvPr>
            <p:cNvSpPr txBox="1"/>
            <p:nvPr/>
          </p:nvSpPr>
          <p:spPr>
            <a:xfrm>
              <a:off x="1077183" y="49408"/>
              <a:ext cx="1201608" cy="400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a:t>Screen</a:t>
              </a:r>
              <a:r>
                <a:rPr lang="en-GB" dirty="0" err="1"/>
                <a:t>ing</a:t>
              </a:r>
              <a:endParaRPr dirty="0"/>
            </a:p>
          </p:txBody>
        </p:sp>
      </p:grpSp>
      <p:grpSp>
        <p:nvGrpSpPr>
          <p:cNvPr id="45" name="AutoShape 8">
            <a:extLst>
              <a:ext uri="{FF2B5EF4-FFF2-40B4-BE49-F238E27FC236}">
                <a16:creationId xmlns:a16="http://schemas.microsoft.com/office/drawing/2014/main" id="{77507D18-7B13-4EA8-9EE6-58C3E541EDBE}"/>
              </a:ext>
            </a:extLst>
          </p:cNvPr>
          <p:cNvGrpSpPr/>
          <p:nvPr/>
        </p:nvGrpSpPr>
        <p:grpSpPr>
          <a:xfrm>
            <a:off x="3350358" y="5090315"/>
            <a:ext cx="4784815" cy="498925"/>
            <a:chOff x="-1" y="-1"/>
            <a:chExt cx="4784813" cy="498924"/>
          </a:xfrm>
        </p:grpSpPr>
        <p:sp>
          <p:nvSpPr>
            <p:cNvPr id="46" name="Rectangle">
              <a:extLst>
                <a:ext uri="{FF2B5EF4-FFF2-40B4-BE49-F238E27FC236}">
                  <a16:creationId xmlns:a16="http://schemas.microsoft.com/office/drawing/2014/main" id="{FC908B54-0CFF-4F4C-8A2F-8FBAA4C535C2}"/>
                </a:ext>
              </a:extLst>
            </p:cNvPr>
            <p:cNvSpPr/>
            <p:nvPr/>
          </p:nvSpPr>
          <p:spPr>
            <a:xfrm>
              <a:off x="-1" y="-1"/>
              <a:ext cx="4784813"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dirty="0"/>
            </a:p>
          </p:txBody>
        </p:sp>
        <p:sp>
          <p:nvSpPr>
            <p:cNvPr id="47" name="Follow-up for outcomes">
              <a:extLst>
                <a:ext uri="{FF2B5EF4-FFF2-40B4-BE49-F238E27FC236}">
                  <a16:creationId xmlns:a16="http://schemas.microsoft.com/office/drawing/2014/main" id="{091A5944-7F17-479F-A26E-7EEF2C9A79AD}"/>
                </a:ext>
              </a:extLst>
            </p:cNvPr>
            <p:cNvSpPr txBox="1"/>
            <p:nvPr/>
          </p:nvSpPr>
          <p:spPr>
            <a:xfrm>
              <a:off x="1781980" y="49407"/>
              <a:ext cx="1220844"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a:t>Follow-up</a:t>
              </a:r>
            </a:p>
          </p:txBody>
        </p:sp>
      </p:grpSp>
      <p:sp>
        <p:nvSpPr>
          <p:cNvPr id="49" name="AutoShape 12">
            <a:extLst>
              <a:ext uri="{FF2B5EF4-FFF2-40B4-BE49-F238E27FC236}">
                <a16:creationId xmlns:a16="http://schemas.microsoft.com/office/drawing/2014/main" id="{01B7FFFD-5EF1-4A76-BB1B-4F07B6A02655}"/>
              </a:ext>
            </a:extLst>
          </p:cNvPr>
          <p:cNvSpPr/>
          <p:nvPr/>
        </p:nvSpPr>
        <p:spPr>
          <a:xfrm flipH="1">
            <a:off x="3350359" y="2310876"/>
            <a:ext cx="2382674" cy="38336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0" name="AutoShape 13">
            <a:extLst>
              <a:ext uri="{FF2B5EF4-FFF2-40B4-BE49-F238E27FC236}">
                <a16:creationId xmlns:a16="http://schemas.microsoft.com/office/drawing/2014/main" id="{52B7289A-48B3-4236-9655-8F6D4F3BF911}"/>
              </a:ext>
            </a:extLst>
          </p:cNvPr>
          <p:cNvSpPr/>
          <p:nvPr/>
        </p:nvSpPr>
        <p:spPr>
          <a:xfrm>
            <a:off x="5690208" y="2310876"/>
            <a:ext cx="2472219" cy="38336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1" name="AutoShape 14">
            <a:extLst>
              <a:ext uri="{FF2B5EF4-FFF2-40B4-BE49-F238E27FC236}">
                <a16:creationId xmlns:a16="http://schemas.microsoft.com/office/drawing/2014/main" id="{04BA5FFB-0BFB-4EA7-8B65-C5320F39A34F}"/>
              </a:ext>
            </a:extLst>
          </p:cNvPr>
          <p:cNvSpPr/>
          <p:nvPr/>
        </p:nvSpPr>
        <p:spPr>
          <a:xfrm>
            <a:off x="3350360" y="3560016"/>
            <a:ext cx="2384619" cy="383363"/>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2" name="AutoShape 15">
            <a:extLst>
              <a:ext uri="{FF2B5EF4-FFF2-40B4-BE49-F238E27FC236}">
                <a16:creationId xmlns:a16="http://schemas.microsoft.com/office/drawing/2014/main" id="{09A48FD8-55F9-4317-A45C-674DC04602A4}"/>
              </a:ext>
            </a:extLst>
          </p:cNvPr>
          <p:cNvSpPr/>
          <p:nvPr/>
        </p:nvSpPr>
        <p:spPr>
          <a:xfrm flipH="1">
            <a:off x="5750553" y="3560016"/>
            <a:ext cx="2384621" cy="383363"/>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grpSp>
        <p:nvGrpSpPr>
          <p:cNvPr id="53" name="AutoShape 8">
            <a:extLst>
              <a:ext uri="{FF2B5EF4-FFF2-40B4-BE49-F238E27FC236}">
                <a16:creationId xmlns:a16="http://schemas.microsoft.com/office/drawing/2014/main" id="{F237BEC6-BA45-473F-B214-70693FC99E6D}"/>
              </a:ext>
            </a:extLst>
          </p:cNvPr>
          <p:cNvGrpSpPr/>
          <p:nvPr/>
        </p:nvGrpSpPr>
        <p:grpSpPr>
          <a:xfrm>
            <a:off x="4072557" y="3965389"/>
            <a:ext cx="3355991" cy="498925"/>
            <a:chOff x="-1" y="-1"/>
            <a:chExt cx="3355988" cy="498924"/>
          </a:xfrm>
        </p:grpSpPr>
        <p:sp>
          <p:nvSpPr>
            <p:cNvPr id="54" name="Rectangle">
              <a:extLst>
                <a:ext uri="{FF2B5EF4-FFF2-40B4-BE49-F238E27FC236}">
                  <a16:creationId xmlns:a16="http://schemas.microsoft.com/office/drawing/2014/main" id="{1D812532-DF3C-40F0-85FC-E2D6BC235362}"/>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3000">
                  <a:solidFill>
                    <a:srgbClr val="757477"/>
                  </a:solidFill>
                </a:defRPr>
              </a:pPr>
              <a:endParaRPr sz="3000" dirty="0"/>
            </a:p>
          </p:txBody>
        </p:sp>
        <p:sp>
          <p:nvSpPr>
            <p:cNvPr id="55" name="Consenting">
              <a:extLst>
                <a:ext uri="{FF2B5EF4-FFF2-40B4-BE49-F238E27FC236}">
                  <a16:creationId xmlns:a16="http://schemas.microsoft.com/office/drawing/2014/main" id="{B9C68B30-7F4C-4EB9-8AE1-0521C51A9728}"/>
                </a:ext>
              </a:extLst>
            </p:cNvPr>
            <p:cNvSpPr txBox="1"/>
            <p:nvPr/>
          </p:nvSpPr>
          <p:spPr>
            <a:xfrm>
              <a:off x="1174170" y="49407"/>
              <a:ext cx="1007645"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a:t>Consent</a:t>
              </a:r>
            </a:p>
          </p:txBody>
        </p:sp>
      </p:grpSp>
      <p:sp>
        <p:nvSpPr>
          <p:cNvPr id="56" name="AutoShape 16">
            <a:extLst>
              <a:ext uri="{FF2B5EF4-FFF2-40B4-BE49-F238E27FC236}">
                <a16:creationId xmlns:a16="http://schemas.microsoft.com/office/drawing/2014/main" id="{D9094D1D-1BA7-4380-BF3E-2DE9BED15B0E}"/>
              </a:ext>
            </a:extLst>
          </p:cNvPr>
          <p:cNvSpPr/>
          <p:nvPr/>
        </p:nvSpPr>
        <p:spPr>
          <a:xfrm flipH="1">
            <a:off x="5733033" y="4478985"/>
            <a:ext cx="0" cy="606199"/>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7" name="Rectangle">
            <a:extLst>
              <a:ext uri="{FF2B5EF4-FFF2-40B4-BE49-F238E27FC236}">
                <a16:creationId xmlns:a16="http://schemas.microsoft.com/office/drawing/2014/main" id="{F236D6C8-2406-4253-B68B-EDF5E86768AA}"/>
              </a:ext>
            </a:extLst>
          </p:cNvPr>
          <p:cNvSpPr/>
          <p:nvPr/>
        </p:nvSpPr>
        <p:spPr>
          <a:xfrm rot="16200000">
            <a:off x="9504550" y="3403765"/>
            <a:ext cx="3721165" cy="550966"/>
          </a:xfrm>
          <a:prstGeom prst="rect">
            <a:avLst/>
          </a:prstGeom>
          <a:solidFill>
            <a:srgbClr val="00B0F0"/>
          </a:solidFill>
          <a:ln w="28575" cap="flat">
            <a:solidFill>
              <a:srgbClr val="00B0F0"/>
            </a:solidFill>
            <a:prstDash val="solid"/>
            <a:miter lim="800000"/>
          </a:ln>
          <a:effectLst/>
        </p:spPr>
        <p:txBody>
          <a:bodyPr wrap="square" lIns="45719" tIns="45719" rIns="45719" bIns="45719" numCol="1" anchor="ctr">
            <a:noAutofit/>
          </a:bodyPr>
          <a:lstStyle/>
          <a:p>
            <a:pPr algn="ctr">
              <a:defRPr sz="2000"/>
            </a:pPr>
            <a:r>
              <a:rPr lang="en-GB" sz="2000" b="1" dirty="0">
                <a:solidFill>
                  <a:schemeClr val="bg1"/>
                </a:solidFill>
              </a:rPr>
              <a:t>Data collection</a:t>
            </a:r>
            <a:endParaRPr sz="2000" b="1" dirty="0">
              <a:solidFill>
                <a:schemeClr val="bg1"/>
              </a:solidFill>
            </a:endParaRPr>
          </a:p>
        </p:txBody>
      </p:sp>
      <p:sp>
        <p:nvSpPr>
          <p:cNvPr id="58" name="Rectangle">
            <a:extLst>
              <a:ext uri="{FF2B5EF4-FFF2-40B4-BE49-F238E27FC236}">
                <a16:creationId xmlns:a16="http://schemas.microsoft.com/office/drawing/2014/main" id="{2E52609E-74E8-4145-85F8-693F400E3E9E}"/>
              </a:ext>
            </a:extLst>
          </p:cNvPr>
          <p:cNvSpPr/>
          <p:nvPr/>
        </p:nvSpPr>
        <p:spPr>
          <a:xfrm rot="16200000">
            <a:off x="9099105" y="3112943"/>
            <a:ext cx="3105487" cy="550966"/>
          </a:xfrm>
          <a:prstGeom prst="rect">
            <a:avLst/>
          </a:prstGeom>
          <a:noFill/>
          <a:ln w="28575" cap="flat">
            <a:solidFill>
              <a:srgbClr val="00B0F0"/>
            </a:solidFill>
            <a:prstDash val="solid"/>
            <a:miter lim="800000"/>
          </a:ln>
          <a:effectLst/>
        </p:spPr>
        <p:txBody>
          <a:bodyPr wrap="square" lIns="45719" tIns="45719" rIns="45719" bIns="45719" numCol="1" anchor="ctr">
            <a:noAutofit/>
          </a:bodyPr>
          <a:lstStyle/>
          <a:p>
            <a:pPr algn="ctr">
              <a:defRPr sz="2000"/>
            </a:pPr>
            <a:r>
              <a:rPr lang="en-GB" sz="2000" dirty="0"/>
              <a:t>Safety monitoring</a:t>
            </a:r>
            <a:endParaRPr sz="2000" dirty="0"/>
          </a:p>
        </p:txBody>
      </p:sp>
    </p:spTree>
    <p:extLst>
      <p:ext uri="{BB962C8B-B14F-4D97-AF65-F5344CB8AC3E}">
        <p14:creationId xmlns:p14="http://schemas.microsoft.com/office/powerpoint/2010/main" val="9940275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41BD-7BD9-4B87-9891-5034F722B9A1}"/>
              </a:ext>
            </a:extLst>
          </p:cNvPr>
          <p:cNvSpPr>
            <a:spLocks noGrp="1"/>
          </p:cNvSpPr>
          <p:nvPr>
            <p:ph type="title"/>
          </p:nvPr>
        </p:nvSpPr>
        <p:spPr/>
        <p:txBody>
          <a:bodyPr/>
          <a:lstStyle/>
          <a:p>
            <a:r>
              <a:rPr lang="en-US" dirty="0"/>
              <a:t>Data collection</a:t>
            </a:r>
            <a:endParaRPr lang="en-GB" dirty="0"/>
          </a:p>
        </p:txBody>
      </p:sp>
      <p:sp>
        <p:nvSpPr>
          <p:cNvPr id="3" name="Content Placeholder 2">
            <a:extLst>
              <a:ext uri="{FF2B5EF4-FFF2-40B4-BE49-F238E27FC236}">
                <a16:creationId xmlns:a16="http://schemas.microsoft.com/office/drawing/2014/main" id="{3ADD85B2-FB38-4618-9320-9015B41E0449}"/>
              </a:ext>
            </a:extLst>
          </p:cNvPr>
          <p:cNvSpPr>
            <a:spLocks noGrp="1"/>
          </p:cNvSpPr>
          <p:nvPr>
            <p:ph idx="1"/>
          </p:nvPr>
        </p:nvSpPr>
        <p:spPr/>
        <p:txBody>
          <a:bodyPr/>
          <a:lstStyle/>
          <a:p>
            <a:r>
              <a:rPr lang="en-US" sz="2800" dirty="0"/>
              <a:t>For a</a:t>
            </a:r>
            <a:r>
              <a:rPr lang="en-US" dirty="0"/>
              <a:t>dherence, in-hospital outcomes, AEs/ARs</a:t>
            </a:r>
          </a:p>
          <a:p>
            <a:r>
              <a:rPr lang="en-GB" dirty="0"/>
              <a:t>Other data to be obtained from national sources:</a:t>
            </a:r>
          </a:p>
          <a:p>
            <a:pPr lvl="1"/>
            <a:r>
              <a:rPr lang="en-US" dirty="0"/>
              <a:t>Case Mix </a:t>
            </a:r>
            <a:r>
              <a:rPr lang="en-US" dirty="0" err="1"/>
              <a:t>Programme</a:t>
            </a:r>
            <a:r>
              <a:rPr lang="en-US" dirty="0"/>
              <a:t>, NHS Digital, UK Renal Registry</a:t>
            </a:r>
            <a:endParaRPr lang="en-GB" dirty="0"/>
          </a:p>
          <a:p>
            <a:endParaRPr lang="en-US" sz="1000" dirty="0"/>
          </a:p>
          <a:p>
            <a:r>
              <a:rPr lang="en-GB" dirty="0"/>
              <a:t>All randomised patients must be added to MACRO database: </a:t>
            </a:r>
            <a:r>
              <a:rPr lang="en-GB" dirty="0">
                <a:hlinkClick r:id="rId2"/>
              </a:rPr>
              <a:t>https://ctu.icnarc.org/macro/</a:t>
            </a:r>
          </a:p>
          <a:p>
            <a:pPr lvl="1"/>
            <a:r>
              <a:rPr lang="en-GB" dirty="0"/>
              <a:t>Submit Research Staff Contacts Form to </a:t>
            </a:r>
            <a:r>
              <a:rPr lang="en-GB" dirty="0">
                <a:hlinkClick r:id="rId3"/>
              </a:rPr>
              <a:t>mosaicc@icnarc.org</a:t>
            </a:r>
            <a:r>
              <a:rPr lang="en-GB" dirty="0"/>
              <a:t> </a:t>
            </a:r>
            <a:br>
              <a:rPr lang="en-GB" dirty="0"/>
            </a:br>
            <a:r>
              <a:rPr lang="en-GB" dirty="0"/>
              <a:t>(list all who need an account)</a:t>
            </a:r>
          </a:p>
          <a:p>
            <a:pPr lvl="1"/>
            <a:r>
              <a:rPr lang="en-GB" dirty="0"/>
              <a:t>Individuals must be signed off on Delegation Log and GCP trained</a:t>
            </a:r>
          </a:p>
          <a:p>
            <a:pPr lvl="1"/>
            <a:endParaRPr lang="en-GB" sz="1000" dirty="0"/>
          </a:p>
          <a:p>
            <a:r>
              <a:rPr lang="en-GB" dirty="0"/>
              <a:t>MACRO training session recording on website</a:t>
            </a:r>
          </a:p>
          <a:p>
            <a:r>
              <a:rPr lang="en-GB" dirty="0"/>
              <a:t>CRF Guide</a:t>
            </a:r>
            <a:endParaRPr lang="en-US" dirty="0"/>
          </a:p>
          <a:p>
            <a:endParaRPr lang="en-US" sz="2800" dirty="0"/>
          </a:p>
          <a:p>
            <a:endParaRPr lang="en-US" sz="2800" dirty="0"/>
          </a:p>
          <a:p>
            <a:endParaRPr lang="en-GB" dirty="0"/>
          </a:p>
        </p:txBody>
      </p:sp>
      <p:sp>
        <p:nvSpPr>
          <p:cNvPr id="4" name="Slide Number Placeholder 3">
            <a:extLst>
              <a:ext uri="{FF2B5EF4-FFF2-40B4-BE49-F238E27FC236}">
                <a16:creationId xmlns:a16="http://schemas.microsoft.com/office/drawing/2014/main" id="{09874449-B7FE-4936-B220-83E0C562E9FE}"/>
              </a:ext>
            </a:extLst>
          </p:cNvPr>
          <p:cNvSpPr>
            <a:spLocks noGrp="1"/>
          </p:cNvSpPr>
          <p:nvPr>
            <p:ph type="sldNum" sz="quarter" idx="2"/>
          </p:nvPr>
        </p:nvSpPr>
        <p:spPr/>
        <p:txBody>
          <a:bodyPr/>
          <a:lstStyle/>
          <a:p>
            <a:fld id="{86CB4B4D-7CA3-9044-876B-883B54F8677D}" type="slidenum">
              <a:rPr lang="en-GB" smtClean="0"/>
              <a:t>64</a:t>
            </a:fld>
            <a:endParaRPr lang="en-GB" dirty="0"/>
          </a:p>
        </p:txBody>
      </p:sp>
    </p:spTree>
    <p:extLst>
      <p:ext uri="{BB962C8B-B14F-4D97-AF65-F5344CB8AC3E}">
        <p14:creationId xmlns:p14="http://schemas.microsoft.com/office/powerpoint/2010/main" val="37596857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EDEC45CB-3751-4EDF-9D7A-E0746FB4C6C2}"/>
              </a:ext>
            </a:extLst>
          </p:cNvPr>
          <p:cNvSpPr txBox="1">
            <a:spLocks/>
          </p:cNvSpPr>
          <p:nvPr/>
        </p:nvSpPr>
        <p:spPr>
          <a:xfrm>
            <a:off x="11452626" y="6141373"/>
            <a:ext cx="404014" cy="311963"/>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86CB4B4D-7CA3-9044-876B-883B54F8677D}" type="slidenum">
              <a:rPr lang="en-GB" sz="1200" smtClean="0">
                <a:latin typeface="+mn-lt"/>
              </a:rPr>
              <a:pPr/>
              <a:t>65</a:t>
            </a:fld>
            <a:endParaRPr lang="en-GB" sz="1200" dirty="0">
              <a:latin typeface="+mn-lt"/>
            </a:endParaRPr>
          </a:p>
        </p:txBody>
      </p:sp>
      <p:pic>
        <p:nvPicPr>
          <p:cNvPr id="6" name="Picture 5">
            <a:extLst>
              <a:ext uri="{FF2B5EF4-FFF2-40B4-BE49-F238E27FC236}">
                <a16:creationId xmlns:a16="http://schemas.microsoft.com/office/drawing/2014/main" id="{F016FF65-A208-4D68-BFEF-02BBB25FBDDE}"/>
              </a:ext>
            </a:extLst>
          </p:cNvPr>
          <p:cNvPicPr>
            <a:picLocks noChangeAspect="1"/>
          </p:cNvPicPr>
          <p:nvPr/>
        </p:nvPicPr>
        <p:blipFill>
          <a:blip r:embed="rId2"/>
          <a:stretch>
            <a:fillRect/>
          </a:stretch>
        </p:blipFill>
        <p:spPr>
          <a:xfrm>
            <a:off x="1008815" y="2637"/>
            <a:ext cx="10174369" cy="6858000"/>
          </a:xfrm>
          <a:prstGeom prst="rect">
            <a:avLst/>
          </a:prstGeom>
        </p:spPr>
      </p:pic>
    </p:spTree>
    <p:extLst>
      <p:ext uri="{BB962C8B-B14F-4D97-AF65-F5344CB8AC3E}">
        <p14:creationId xmlns:p14="http://schemas.microsoft.com/office/powerpoint/2010/main" val="33784676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25E816-0E23-45CB-A28A-F968BB577750}"/>
              </a:ext>
            </a:extLst>
          </p:cNvPr>
          <p:cNvPicPr>
            <a:picLocks noChangeAspect="1"/>
          </p:cNvPicPr>
          <p:nvPr/>
        </p:nvPicPr>
        <p:blipFill>
          <a:blip r:embed="rId2"/>
          <a:stretch>
            <a:fillRect/>
          </a:stretch>
        </p:blipFill>
        <p:spPr>
          <a:xfrm>
            <a:off x="1127448" y="1060028"/>
            <a:ext cx="3524250" cy="5321300"/>
          </a:xfrm>
          <a:prstGeom prst="rect">
            <a:avLst/>
          </a:prstGeom>
        </p:spPr>
      </p:pic>
      <p:sp>
        <p:nvSpPr>
          <p:cNvPr id="15" name="TextBox 14">
            <a:extLst>
              <a:ext uri="{FF2B5EF4-FFF2-40B4-BE49-F238E27FC236}">
                <a16:creationId xmlns:a16="http://schemas.microsoft.com/office/drawing/2014/main" id="{2BFD3370-BEC3-4BCB-A412-E2B1163F0788}"/>
              </a:ext>
            </a:extLst>
          </p:cNvPr>
          <p:cNvSpPr txBox="1"/>
          <p:nvPr/>
        </p:nvSpPr>
        <p:spPr>
          <a:xfrm flipV="1">
            <a:off x="5015880" y="404664"/>
            <a:ext cx="216024" cy="90782"/>
          </a:xfrm>
          <a:prstGeom prst="rect">
            <a:avLst/>
          </a:prstGeom>
          <a:solidFill>
            <a:schemeClr val="bg1"/>
          </a:solidFill>
        </p:spPr>
        <p:txBody>
          <a:bodyPr wrap="square" rtlCol="0">
            <a:spAutoFit/>
          </a:bodyPr>
          <a:lstStyle/>
          <a:p>
            <a:endParaRPr lang="en-GB" dirty="0"/>
          </a:p>
        </p:txBody>
      </p:sp>
      <p:cxnSp>
        <p:nvCxnSpPr>
          <p:cNvPr id="16" name="Straight Arrow Connector 15">
            <a:extLst>
              <a:ext uri="{FF2B5EF4-FFF2-40B4-BE49-F238E27FC236}">
                <a16:creationId xmlns:a16="http://schemas.microsoft.com/office/drawing/2014/main" id="{0856FD6F-1732-4730-AE6F-E307D09389BE}"/>
              </a:ext>
            </a:extLst>
          </p:cNvPr>
          <p:cNvCxnSpPr>
            <a:cxnSpLocks/>
          </p:cNvCxnSpPr>
          <p:nvPr/>
        </p:nvCxnSpPr>
        <p:spPr>
          <a:xfrm>
            <a:off x="2567608" y="2356172"/>
            <a:ext cx="0" cy="486130"/>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Slide Number Placeholder 3">
            <a:extLst>
              <a:ext uri="{FF2B5EF4-FFF2-40B4-BE49-F238E27FC236}">
                <a16:creationId xmlns:a16="http://schemas.microsoft.com/office/drawing/2014/main" id="{4FF1224A-AD56-4CAF-B3F8-BE84AECDFDC6}"/>
              </a:ext>
            </a:extLst>
          </p:cNvPr>
          <p:cNvSpPr txBox="1">
            <a:spLocks/>
          </p:cNvSpPr>
          <p:nvPr/>
        </p:nvSpPr>
        <p:spPr>
          <a:xfrm>
            <a:off x="11452626" y="6141373"/>
            <a:ext cx="404014" cy="311963"/>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86CB4B4D-7CA3-9044-876B-883B54F8677D}" type="slidenum">
              <a:rPr lang="en-GB" sz="1200" smtClean="0">
                <a:latin typeface="+mn-lt"/>
              </a:rPr>
              <a:pPr/>
              <a:t>66</a:t>
            </a:fld>
            <a:endParaRPr lang="en-GB" sz="1200" dirty="0">
              <a:latin typeface="+mn-lt"/>
            </a:endParaRPr>
          </a:p>
        </p:txBody>
      </p:sp>
      <p:sp>
        <p:nvSpPr>
          <p:cNvPr id="14" name="TextBox 13">
            <a:extLst>
              <a:ext uri="{FF2B5EF4-FFF2-40B4-BE49-F238E27FC236}">
                <a16:creationId xmlns:a16="http://schemas.microsoft.com/office/drawing/2014/main" id="{A83B494B-646C-4694-8F53-DCDD48CA425F}"/>
              </a:ext>
            </a:extLst>
          </p:cNvPr>
          <p:cNvSpPr txBox="1"/>
          <p:nvPr/>
        </p:nvSpPr>
        <p:spPr>
          <a:xfrm>
            <a:off x="633933" y="51916"/>
            <a:ext cx="3524251" cy="2476768"/>
          </a:xfrm>
          <a:prstGeom prst="rect">
            <a:avLst/>
          </a:prstGeom>
          <a:solidFill>
            <a:srgbClr val="FFFFCC"/>
          </a:solidFill>
          <a:ln>
            <a:solidFill>
              <a:srgbClr val="C00000"/>
            </a:solidFill>
          </a:ln>
        </p:spPr>
        <p:txBody>
          <a:bodyPr wrap="square" rtlCol="0">
            <a:spAutoFit/>
          </a:bodyPr>
          <a:lstStyle/>
          <a:p>
            <a:pPr>
              <a:lnSpc>
                <a:spcPct val="107000"/>
              </a:lnSpc>
              <a:spcAft>
                <a:spcPts val="800"/>
              </a:spcAft>
            </a:pPr>
            <a:r>
              <a:rPr lang="en-US" sz="2000" dirty="0">
                <a:effectLst/>
                <a:latin typeface="+mn-lt"/>
                <a:ea typeface="Calibri" panose="020F0502020204030204" pitchFamily="34" charset="0"/>
                <a:cs typeface="Times New Roman" panose="02020603050405020304" pitchFamily="18" charset="0"/>
              </a:rPr>
              <a:t>Enter details of first sodium bicarbonate infusion, which should be administered ASAP following </a:t>
            </a:r>
            <a:r>
              <a:rPr lang="en-US" sz="2000" dirty="0" err="1">
                <a:effectLst/>
                <a:latin typeface="+mn-lt"/>
                <a:ea typeface="Calibri" panose="020F0502020204030204" pitchFamily="34" charset="0"/>
                <a:cs typeface="Times New Roman" panose="02020603050405020304" pitchFamily="18" charset="0"/>
              </a:rPr>
              <a:t>randomisation</a:t>
            </a:r>
            <a:r>
              <a:rPr lang="en-US" sz="2000" dirty="0">
                <a:effectLst/>
                <a:latin typeface="+mn-lt"/>
                <a:ea typeface="Calibri" panose="020F0502020204030204" pitchFamily="34" charset="0"/>
                <a:cs typeface="Times New Roman" panose="02020603050405020304" pitchFamily="18" charset="0"/>
              </a:rPr>
              <a:t>. </a:t>
            </a:r>
          </a:p>
          <a:p>
            <a:pPr>
              <a:lnSpc>
                <a:spcPct val="107000"/>
              </a:lnSpc>
              <a:spcAft>
                <a:spcPts val="800"/>
              </a:spcAft>
            </a:pPr>
            <a:r>
              <a:rPr lang="en-US" sz="2000" dirty="0">
                <a:effectLst/>
                <a:latin typeface="+mn-lt"/>
                <a:ea typeface="Calibri" panose="020F0502020204030204" pitchFamily="34" charset="0"/>
                <a:cs typeface="Times New Roman" panose="02020603050405020304" pitchFamily="18" charset="0"/>
              </a:rPr>
              <a:t>If it was not given, then complete deviation form and begin active monitoring.</a:t>
            </a:r>
            <a:endParaRPr lang="en-GB" sz="1000" dirty="0">
              <a:effectLst/>
              <a:latin typeface="+mn-lt"/>
              <a:ea typeface="Calibri" panose="020F0502020204030204" pitchFamily="34" charset="0"/>
              <a:cs typeface="Times New Roman" panose="02020603050405020304" pitchFamily="18" charset="0"/>
            </a:endParaRPr>
          </a:p>
        </p:txBody>
      </p:sp>
      <p:sp>
        <p:nvSpPr>
          <p:cNvPr id="9" name="Oval 8">
            <a:extLst>
              <a:ext uri="{FF2B5EF4-FFF2-40B4-BE49-F238E27FC236}">
                <a16:creationId xmlns:a16="http://schemas.microsoft.com/office/drawing/2014/main" id="{15119248-CB3A-4FE7-BA00-6158F49E6677}"/>
              </a:ext>
            </a:extLst>
          </p:cNvPr>
          <p:cNvSpPr/>
          <p:nvPr/>
        </p:nvSpPr>
        <p:spPr>
          <a:xfrm>
            <a:off x="1091444" y="2854878"/>
            <a:ext cx="2952328" cy="430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96232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4F30325-D078-4D45-9A0D-0D11BD33149E}"/>
              </a:ext>
            </a:extLst>
          </p:cNvPr>
          <p:cNvPicPr>
            <a:picLocks noChangeAspect="1"/>
          </p:cNvPicPr>
          <p:nvPr/>
        </p:nvPicPr>
        <p:blipFill>
          <a:blip r:embed="rId2"/>
          <a:stretch>
            <a:fillRect/>
          </a:stretch>
        </p:blipFill>
        <p:spPr>
          <a:xfrm>
            <a:off x="2567608" y="844376"/>
            <a:ext cx="5378450" cy="5969000"/>
          </a:xfrm>
          <a:prstGeom prst="rect">
            <a:avLst/>
          </a:prstGeom>
        </p:spPr>
      </p:pic>
      <p:sp>
        <p:nvSpPr>
          <p:cNvPr id="5" name="Oval 4">
            <a:extLst>
              <a:ext uri="{FF2B5EF4-FFF2-40B4-BE49-F238E27FC236}">
                <a16:creationId xmlns:a16="http://schemas.microsoft.com/office/drawing/2014/main" id="{3031DF3F-EE25-45DB-924A-F4EC65B7CBD0}"/>
              </a:ext>
            </a:extLst>
          </p:cNvPr>
          <p:cNvSpPr/>
          <p:nvPr/>
        </p:nvSpPr>
        <p:spPr>
          <a:xfrm>
            <a:off x="4491513" y="823442"/>
            <a:ext cx="1728192" cy="36894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87BF905-2892-46FC-BE2F-E88F1D15347B}"/>
              </a:ext>
            </a:extLst>
          </p:cNvPr>
          <p:cNvSpPr txBox="1"/>
          <p:nvPr/>
        </p:nvSpPr>
        <p:spPr>
          <a:xfrm>
            <a:off x="8213387" y="96221"/>
            <a:ext cx="3519717" cy="1056892"/>
          </a:xfrm>
          <a:prstGeom prst="rect">
            <a:avLst/>
          </a:prstGeom>
          <a:solidFill>
            <a:srgbClr val="FFFFCC"/>
          </a:solidFill>
          <a:ln>
            <a:solidFill>
              <a:srgbClr val="C00000"/>
            </a:solidFill>
          </a:ln>
        </p:spPr>
        <p:txBody>
          <a:bodyPr wrap="square" rtlCol="0">
            <a:spAutoFit/>
          </a:bodyPr>
          <a:lstStyle>
            <a:defPPr>
              <a:defRPr lang="en-GB"/>
            </a:defPPr>
            <a:lvl1pPr>
              <a:lnSpc>
                <a:spcPct val="107000"/>
              </a:lnSpc>
              <a:spcAft>
                <a:spcPts val="800"/>
              </a:spcAft>
              <a:defRPr sz="2000">
                <a:effectLst/>
                <a:latin typeface="+mn-lt"/>
                <a:ea typeface="Calibri" panose="020F0502020204030204" pitchFamily="34" charset="0"/>
                <a:cs typeface="Times New Roman" panose="02020603050405020304" pitchFamily="18" charset="0"/>
              </a:defRPr>
            </a:lvl1pPr>
          </a:lstStyle>
          <a:p>
            <a:r>
              <a:rPr lang="en-US" dirty="0"/>
              <a:t>ABG analysis should be performed 1-2 hours after each infusion</a:t>
            </a:r>
            <a:endParaRPr lang="en-GB" dirty="0"/>
          </a:p>
        </p:txBody>
      </p:sp>
      <p:cxnSp>
        <p:nvCxnSpPr>
          <p:cNvPr id="7" name="Straight Arrow Connector 6">
            <a:extLst>
              <a:ext uri="{FF2B5EF4-FFF2-40B4-BE49-F238E27FC236}">
                <a16:creationId xmlns:a16="http://schemas.microsoft.com/office/drawing/2014/main" id="{D94B9D1B-18EA-4F18-905C-53F85F289812}"/>
              </a:ext>
            </a:extLst>
          </p:cNvPr>
          <p:cNvCxnSpPr>
            <a:cxnSpLocks/>
            <a:stCxn id="6" idx="1"/>
          </p:cNvCxnSpPr>
          <p:nvPr/>
        </p:nvCxnSpPr>
        <p:spPr>
          <a:xfrm flipH="1">
            <a:off x="6219976" y="624667"/>
            <a:ext cx="1993411" cy="348010"/>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Slide Number Placeholder 3">
            <a:extLst>
              <a:ext uri="{FF2B5EF4-FFF2-40B4-BE49-F238E27FC236}">
                <a16:creationId xmlns:a16="http://schemas.microsoft.com/office/drawing/2014/main" id="{B1BF88B5-72A8-4064-9608-39E557F8D365}"/>
              </a:ext>
            </a:extLst>
          </p:cNvPr>
          <p:cNvSpPr txBox="1">
            <a:spLocks/>
          </p:cNvSpPr>
          <p:nvPr/>
        </p:nvSpPr>
        <p:spPr>
          <a:xfrm>
            <a:off x="11452626" y="6141373"/>
            <a:ext cx="404014" cy="311963"/>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86CB4B4D-7CA3-9044-876B-883B54F8677D}" type="slidenum">
              <a:rPr lang="en-GB" sz="1200" smtClean="0">
                <a:latin typeface="+mn-lt"/>
              </a:rPr>
              <a:pPr/>
              <a:t>67</a:t>
            </a:fld>
            <a:endParaRPr lang="en-GB" sz="1200" dirty="0">
              <a:latin typeface="+mn-lt"/>
            </a:endParaRPr>
          </a:p>
        </p:txBody>
      </p:sp>
    </p:spTree>
    <p:extLst>
      <p:ext uri="{BB962C8B-B14F-4D97-AF65-F5344CB8AC3E}">
        <p14:creationId xmlns:p14="http://schemas.microsoft.com/office/powerpoint/2010/main" val="5295249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A7F230-C0C5-413B-A3D1-01AE96381DFA}"/>
              </a:ext>
            </a:extLst>
          </p:cNvPr>
          <p:cNvPicPr>
            <a:picLocks noChangeAspect="1"/>
          </p:cNvPicPr>
          <p:nvPr/>
        </p:nvPicPr>
        <p:blipFill>
          <a:blip r:embed="rId2"/>
          <a:stretch>
            <a:fillRect/>
          </a:stretch>
        </p:blipFill>
        <p:spPr>
          <a:xfrm>
            <a:off x="2567608" y="772368"/>
            <a:ext cx="5378450" cy="5969000"/>
          </a:xfrm>
          <a:prstGeom prst="rect">
            <a:avLst/>
          </a:prstGeom>
        </p:spPr>
      </p:pic>
      <p:sp>
        <p:nvSpPr>
          <p:cNvPr id="5" name="Oval 4">
            <a:extLst>
              <a:ext uri="{FF2B5EF4-FFF2-40B4-BE49-F238E27FC236}">
                <a16:creationId xmlns:a16="http://schemas.microsoft.com/office/drawing/2014/main" id="{3031DF3F-EE25-45DB-924A-F4EC65B7CBD0}"/>
              </a:ext>
            </a:extLst>
          </p:cNvPr>
          <p:cNvSpPr/>
          <p:nvPr/>
        </p:nvSpPr>
        <p:spPr>
          <a:xfrm>
            <a:off x="4583832" y="1801864"/>
            <a:ext cx="1584176" cy="4287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87BF905-2892-46FC-BE2F-E88F1D15347B}"/>
              </a:ext>
            </a:extLst>
          </p:cNvPr>
          <p:cNvSpPr txBox="1"/>
          <p:nvPr/>
        </p:nvSpPr>
        <p:spPr>
          <a:xfrm>
            <a:off x="8256240" y="722168"/>
            <a:ext cx="3393051" cy="2374176"/>
          </a:xfrm>
          <a:prstGeom prst="rect">
            <a:avLst/>
          </a:prstGeom>
          <a:solidFill>
            <a:srgbClr val="FFFFCC"/>
          </a:solidFill>
          <a:ln>
            <a:solidFill>
              <a:srgbClr val="C00000"/>
            </a:solidFill>
          </a:ln>
        </p:spPr>
        <p:txBody>
          <a:bodyPr wrap="square" rtlCol="0">
            <a:spAutoFit/>
          </a:bodyPr>
          <a:lstStyle>
            <a:defPPr>
              <a:defRPr lang="en-GB"/>
            </a:defPPr>
            <a:lvl1pPr>
              <a:lnSpc>
                <a:spcPct val="107000"/>
              </a:lnSpc>
              <a:spcAft>
                <a:spcPts val="800"/>
              </a:spcAft>
              <a:defRPr sz="2000">
                <a:effectLst/>
                <a:latin typeface="+mn-lt"/>
                <a:ea typeface="Calibri" panose="020F0502020204030204" pitchFamily="34" charset="0"/>
                <a:cs typeface="Times New Roman" panose="02020603050405020304" pitchFamily="18" charset="0"/>
              </a:defRPr>
            </a:lvl1pPr>
          </a:lstStyle>
          <a:p>
            <a:r>
              <a:rPr lang="en-US" dirty="0"/>
              <a:t>Patients </a:t>
            </a:r>
            <a:r>
              <a:rPr lang="en-US" dirty="0" err="1"/>
              <a:t>randomised</a:t>
            </a:r>
            <a:r>
              <a:rPr lang="en-US" dirty="0"/>
              <a:t> to intervention will receive sodium bicarbonate aiming to restore pH to ≥7.30 for the duration of the critical care unit admission or until initiation of KRT</a:t>
            </a:r>
            <a:endParaRPr lang="en-GB" dirty="0"/>
          </a:p>
        </p:txBody>
      </p:sp>
      <p:cxnSp>
        <p:nvCxnSpPr>
          <p:cNvPr id="7" name="Straight Arrow Connector 6">
            <a:extLst>
              <a:ext uri="{FF2B5EF4-FFF2-40B4-BE49-F238E27FC236}">
                <a16:creationId xmlns:a16="http://schemas.microsoft.com/office/drawing/2014/main" id="{D94B9D1B-18EA-4F18-905C-53F85F289812}"/>
              </a:ext>
            </a:extLst>
          </p:cNvPr>
          <p:cNvCxnSpPr>
            <a:cxnSpLocks/>
          </p:cNvCxnSpPr>
          <p:nvPr/>
        </p:nvCxnSpPr>
        <p:spPr>
          <a:xfrm flipH="1">
            <a:off x="6168008" y="2016224"/>
            <a:ext cx="2088232" cy="0"/>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Slide Number Placeholder 3">
            <a:extLst>
              <a:ext uri="{FF2B5EF4-FFF2-40B4-BE49-F238E27FC236}">
                <a16:creationId xmlns:a16="http://schemas.microsoft.com/office/drawing/2014/main" id="{F8A33BEC-D661-4088-AEEB-ECD827B44330}"/>
              </a:ext>
            </a:extLst>
          </p:cNvPr>
          <p:cNvSpPr txBox="1">
            <a:spLocks/>
          </p:cNvSpPr>
          <p:nvPr/>
        </p:nvSpPr>
        <p:spPr>
          <a:xfrm>
            <a:off x="11452626" y="6141373"/>
            <a:ext cx="404014" cy="311963"/>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86CB4B4D-7CA3-9044-876B-883B54F8677D}" type="slidenum">
              <a:rPr lang="en-GB" sz="1200" smtClean="0">
                <a:latin typeface="+mn-lt"/>
              </a:rPr>
              <a:pPr/>
              <a:t>68</a:t>
            </a:fld>
            <a:endParaRPr lang="en-GB" sz="1200" dirty="0">
              <a:latin typeface="+mn-lt"/>
            </a:endParaRPr>
          </a:p>
        </p:txBody>
      </p:sp>
    </p:spTree>
    <p:extLst>
      <p:ext uri="{BB962C8B-B14F-4D97-AF65-F5344CB8AC3E}">
        <p14:creationId xmlns:p14="http://schemas.microsoft.com/office/powerpoint/2010/main" val="41028058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74B51AC-2175-4E16-A7E3-EAEE38024D6E}"/>
              </a:ext>
            </a:extLst>
          </p:cNvPr>
          <p:cNvPicPr>
            <a:picLocks noChangeAspect="1"/>
          </p:cNvPicPr>
          <p:nvPr/>
        </p:nvPicPr>
        <p:blipFill>
          <a:blip r:embed="rId2"/>
          <a:stretch>
            <a:fillRect/>
          </a:stretch>
        </p:blipFill>
        <p:spPr>
          <a:xfrm>
            <a:off x="2567608" y="844376"/>
            <a:ext cx="5378450" cy="5969000"/>
          </a:xfrm>
          <a:prstGeom prst="rect">
            <a:avLst/>
          </a:prstGeom>
        </p:spPr>
      </p:pic>
      <p:sp>
        <p:nvSpPr>
          <p:cNvPr id="5" name="Oval 4">
            <a:extLst>
              <a:ext uri="{FF2B5EF4-FFF2-40B4-BE49-F238E27FC236}">
                <a16:creationId xmlns:a16="http://schemas.microsoft.com/office/drawing/2014/main" id="{3031DF3F-EE25-45DB-924A-F4EC65B7CBD0}"/>
              </a:ext>
            </a:extLst>
          </p:cNvPr>
          <p:cNvSpPr/>
          <p:nvPr/>
        </p:nvSpPr>
        <p:spPr>
          <a:xfrm>
            <a:off x="4788781" y="2579359"/>
            <a:ext cx="792088" cy="4253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87BF905-2892-46FC-BE2F-E88F1D15347B}"/>
              </a:ext>
            </a:extLst>
          </p:cNvPr>
          <p:cNvSpPr txBox="1"/>
          <p:nvPr/>
        </p:nvSpPr>
        <p:spPr>
          <a:xfrm>
            <a:off x="551384" y="1502375"/>
            <a:ext cx="3210374" cy="2579360"/>
          </a:xfrm>
          <a:prstGeom prst="rect">
            <a:avLst/>
          </a:prstGeom>
          <a:solidFill>
            <a:srgbClr val="FFFFCC"/>
          </a:solidFill>
          <a:ln>
            <a:solidFill>
              <a:srgbClr val="C00000"/>
            </a:solidFill>
          </a:ln>
        </p:spPr>
        <p:txBody>
          <a:bodyPr wrap="square" rtlCol="0">
            <a:spAutoFit/>
          </a:bodyPr>
          <a:lstStyle>
            <a:defPPr>
              <a:defRPr lang="en-GB"/>
            </a:defPPr>
            <a:lvl1pPr>
              <a:lnSpc>
                <a:spcPct val="107000"/>
              </a:lnSpc>
              <a:spcAft>
                <a:spcPts val="800"/>
              </a:spcAft>
              <a:defRPr sz="2000">
                <a:effectLst/>
                <a:latin typeface="+mn-lt"/>
                <a:ea typeface="Calibri" panose="020F0502020204030204" pitchFamily="34" charset="0"/>
                <a:cs typeface="Times New Roman" panose="02020603050405020304" pitchFamily="18" charset="0"/>
              </a:defRPr>
            </a:lvl1pPr>
          </a:lstStyle>
          <a:p>
            <a:pPr>
              <a:lnSpc>
                <a:spcPct val="107000"/>
              </a:lnSpc>
              <a:spcAft>
                <a:spcPts val="800"/>
              </a:spcAft>
            </a:pPr>
            <a:r>
              <a:rPr lang="en-US" dirty="0">
                <a:effectLst/>
                <a:ea typeface="Calibri" panose="020F0502020204030204" pitchFamily="34" charset="0"/>
                <a:cs typeface="Times New Roman" panose="02020603050405020304" pitchFamily="18" charset="0"/>
              </a:rPr>
              <a:t>‘Yes’:</a:t>
            </a:r>
            <a:endParaRPr lang="en-GB" dirty="0">
              <a:effectLst/>
              <a:ea typeface="Calibri" panose="020F0502020204030204" pitchFamily="34" charset="0"/>
              <a:cs typeface="Times New Roman" panose="02020603050405020304" pitchFamily="18" charset="0"/>
            </a:endParaRPr>
          </a:p>
          <a:p>
            <a:pPr>
              <a:lnSpc>
                <a:spcPct val="107000"/>
              </a:lnSpc>
              <a:spcAft>
                <a:spcPts val="800"/>
              </a:spcAft>
            </a:pPr>
            <a:r>
              <a:rPr lang="en-US" dirty="0">
                <a:effectLst/>
                <a:ea typeface="Calibri" panose="020F0502020204030204" pitchFamily="34" charset="0"/>
                <a:cs typeface="Times New Roman" panose="02020603050405020304" pitchFamily="18" charset="0"/>
              </a:rPr>
              <a:t>If pH &lt;7.30, then give sodium bicarbonate.</a:t>
            </a:r>
            <a:endParaRPr lang="en-GB" dirty="0">
              <a:effectLst/>
              <a:ea typeface="Calibri" panose="020F0502020204030204" pitchFamily="34" charset="0"/>
              <a:cs typeface="Times New Roman" panose="02020603050405020304" pitchFamily="18" charset="0"/>
            </a:endParaRPr>
          </a:p>
          <a:p>
            <a:pPr>
              <a:lnSpc>
                <a:spcPct val="107000"/>
              </a:lnSpc>
              <a:spcAft>
                <a:spcPts val="800"/>
              </a:spcAft>
            </a:pPr>
            <a:r>
              <a:rPr lang="en-US" dirty="0">
                <a:effectLst/>
                <a:ea typeface="Calibri" panose="020F0502020204030204" pitchFamily="34" charset="0"/>
                <a:cs typeface="Times New Roman" panose="02020603050405020304" pitchFamily="18" charset="0"/>
              </a:rPr>
              <a:t>*If pH</a:t>
            </a:r>
            <a:r>
              <a:rPr lang="en-US" dirty="0">
                <a:effectLst/>
                <a:ea typeface="Calibri" panose="020F0502020204030204" pitchFamily="34" charset="0"/>
                <a:cs typeface="Calibri" panose="020F0502020204030204" pitchFamily="34" charset="0"/>
              </a:rPr>
              <a:t> ≥</a:t>
            </a:r>
            <a:r>
              <a:rPr lang="en-US" dirty="0">
                <a:effectLst/>
                <a:ea typeface="Calibri" panose="020F0502020204030204" pitchFamily="34" charset="0"/>
                <a:cs typeface="Times New Roman" panose="02020603050405020304" pitchFamily="18" charset="0"/>
              </a:rPr>
              <a:t>7.30 and sodium bicarbonate was given, then complete deviation form.</a:t>
            </a:r>
            <a:endParaRPr lang="en-GB" dirty="0">
              <a:effectLst/>
              <a:ea typeface="Calibri" panose="020F0502020204030204" pitchFamily="34"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D94B9D1B-18EA-4F18-905C-53F85F289812}"/>
              </a:ext>
            </a:extLst>
          </p:cNvPr>
          <p:cNvCxnSpPr>
            <a:cxnSpLocks/>
            <a:stCxn id="6" idx="3"/>
            <a:endCxn id="5" idx="2"/>
          </p:cNvCxnSpPr>
          <p:nvPr/>
        </p:nvCxnSpPr>
        <p:spPr>
          <a:xfrm>
            <a:off x="3761758" y="2792055"/>
            <a:ext cx="1027023" cy="0"/>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3">
            <a:extLst>
              <a:ext uri="{FF2B5EF4-FFF2-40B4-BE49-F238E27FC236}">
                <a16:creationId xmlns:a16="http://schemas.microsoft.com/office/drawing/2014/main" id="{5FDDEECB-3446-406F-8A07-AF7D67EA497E}"/>
              </a:ext>
            </a:extLst>
          </p:cNvPr>
          <p:cNvSpPr txBox="1">
            <a:spLocks/>
          </p:cNvSpPr>
          <p:nvPr/>
        </p:nvSpPr>
        <p:spPr>
          <a:xfrm>
            <a:off x="11452626" y="6141373"/>
            <a:ext cx="404014" cy="311963"/>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86CB4B4D-7CA3-9044-876B-883B54F8677D}" type="slidenum">
              <a:rPr lang="en-GB" sz="1200" smtClean="0">
                <a:latin typeface="+mn-lt"/>
              </a:rPr>
              <a:pPr/>
              <a:t>69</a:t>
            </a:fld>
            <a:endParaRPr lang="en-GB" sz="1200" dirty="0">
              <a:latin typeface="+mn-lt"/>
            </a:endParaRPr>
          </a:p>
        </p:txBody>
      </p:sp>
      <p:sp>
        <p:nvSpPr>
          <p:cNvPr id="16" name="Oval 15">
            <a:extLst>
              <a:ext uri="{FF2B5EF4-FFF2-40B4-BE49-F238E27FC236}">
                <a16:creationId xmlns:a16="http://schemas.microsoft.com/office/drawing/2014/main" id="{65AFC266-D94A-4B42-8AED-7F92399A022E}"/>
              </a:ext>
            </a:extLst>
          </p:cNvPr>
          <p:cNvSpPr/>
          <p:nvPr/>
        </p:nvSpPr>
        <p:spPr>
          <a:xfrm>
            <a:off x="5749977" y="2579359"/>
            <a:ext cx="792088" cy="4277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3370C57-3852-4BAC-AC31-4C047E4734AC}"/>
              </a:ext>
            </a:extLst>
          </p:cNvPr>
          <p:cNvSpPr txBox="1"/>
          <p:nvPr/>
        </p:nvSpPr>
        <p:spPr>
          <a:xfrm>
            <a:off x="8256240" y="1173054"/>
            <a:ext cx="3096344" cy="3238002"/>
          </a:xfrm>
          <a:prstGeom prst="rect">
            <a:avLst/>
          </a:prstGeom>
          <a:solidFill>
            <a:srgbClr val="FFFFCC"/>
          </a:solidFill>
          <a:ln>
            <a:solidFill>
              <a:srgbClr val="C00000"/>
            </a:solidFill>
          </a:ln>
        </p:spPr>
        <p:txBody>
          <a:bodyPr wrap="square" rtlCol="0">
            <a:spAutoFit/>
          </a:bodyPr>
          <a:lstStyle>
            <a:defPPr>
              <a:defRPr lang="en-GB"/>
            </a:defPPr>
            <a:lvl1pPr>
              <a:lnSpc>
                <a:spcPct val="107000"/>
              </a:lnSpc>
              <a:spcAft>
                <a:spcPts val="800"/>
              </a:spcAft>
              <a:defRPr sz="2000">
                <a:effectLst/>
                <a:latin typeface="+mn-lt"/>
                <a:ea typeface="Calibri" panose="020F0502020204030204" pitchFamily="34" charset="0"/>
                <a:cs typeface="Times New Roman" panose="02020603050405020304" pitchFamily="18" charset="0"/>
              </a:defRPr>
            </a:lvl1pPr>
          </a:lstStyle>
          <a:p>
            <a:pPr>
              <a:lnSpc>
                <a:spcPct val="107000"/>
              </a:lnSpc>
              <a:spcAft>
                <a:spcPts val="800"/>
              </a:spcAft>
            </a:pPr>
            <a:r>
              <a:rPr lang="en-US" dirty="0">
                <a:effectLst/>
                <a:ea typeface="Calibri" panose="020F0502020204030204" pitchFamily="34" charset="0"/>
                <a:cs typeface="Times New Roman" panose="02020603050405020304" pitchFamily="18" charset="0"/>
              </a:rPr>
              <a:t>‘No’: </a:t>
            </a:r>
            <a:endParaRPr lang="en-GB" dirty="0">
              <a:effectLst/>
              <a:ea typeface="Calibri" panose="020F0502020204030204" pitchFamily="34" charset="0"/>
              <a:cs typeface="Times New Roman" panose="02020603050405020304" pitchFamily="18" charset="0"/>
            </a:endParaRPr>
          </a:p>
          <a:p>
            <a:pPr>
              <a:lnSpc>
                <a:spcPct val="107000"/>
              </a:lnSpc>
              <a:spcAft>
                <a:spcPts val="800"/>
              </a:spcAft>
            </a:pPr>
            <a:r>
              <a:rPr lang="en-US" dirty="0">
                <a:effectLst/>
                <a:ea typeface="Calibri" panose="020F0502020204030204" pitchFamily="34" charset="0"/>
                <a:cs typeface="Times New Roman" panose="02020603050405020304" pitchFamily="18" charset="0"/>
              </a:rPr>
              <a:t>If pH</a:t>
            </a:r>
            <a:r>
              <a:rPr lang="en-US" dirty="0">
                <a:effectLst/>
                <a:ea typeface="Calibri" panose="020F0502020204030204" pitchFamily="34" charset="0"/>
                <a:cs typeface="Calibri" panose="020F0502020204030204" pitchFamily="34" charset="0"/>
              </a:rPr>
              <a:t> ≥</a:t>
            </a:r>
            <a:r>
              <a:rPr lang="en-US" dirty="0">
                <a:effectLst/>
                <a:ea typeface="Calibri" panose="020F0502020204030204" pitchFamily="34" charset="0"/>
                <a:cs typeface="Times New Roman" panose="02020603050405020304" pitchFamily="18" charset="0"/>
              </a:rPr>
              <a:t>7.30, then do </a:t>
            </a:r>
            <a:r>
              <a:rPr lang="en-US" u="sng" dirty="0">
                <a:effectLst/>
                <a:ea typeface="Calibri" panose="020F0502020204030204" pitchFamily="34" charset="0"/>
                <a:cs typeface="Times New Roman" panose="02020603050405020304" pitchFamily="18" charset="0"/>
              </a:rPr>
              <a:t>not</a:t>
            </a:r>
            <a:r>
              <a:rPr lang="en-US" dirty="0">
                <a:effectLst/>
                <a:ea typeface="Calibri" panose="020F0502020204030204" pitchFamily="34" charset="0"/>
                <a:cs typeface="Times New Roman" panose="02020603050405020304" pitchFamily="18" charset="0"/>
              </a:rPr>
              <a:t> give sodium bicarbonate and continue active monitoring.</a:t>
            </a:r>
            <a:endParaRPr lang="en-GB" dirty="0">
              <a:effectLst/>
              <a:ea typeface="Calibri" panose="020F0502020204030204" pitchFamily="34" charset="0"/>
              <a:cs typeface="Times New Roman" panose="02020603050405020304" pitchFamily="18" charset="0"/>
            </a:endParaRPr>
          </a:p>
          <a:p>
            <a:pPr>
              <a:lnSpc>
                <a:spcPct val="107000"/>
              </a:lnSpc>
              <a:spcAft>
                <a:spcPts val="800"/>
              </a:spcAft>
            </a:pPr>
            <a:r>
              <a:rPr lang="en-US" dirty="0">
                <a:effectLst/>
                <a:ea typeface="Calibri" panose="020F0502020204030204" pitchFamily="34" charset="0"/>
                <a:cs typeface="Times New Roman" panose="02020603050405020304" pitchFamily="18" charset="0"/>
              </a:rPr>
              <a:t>*If pH &lt;7.30 and sodium bicarbonate was not given, then complete deviation form.</a:t>
            </a:r>
            <a:endParaRPr lang="en-GB" dirty="0">
              <a:effectLst/>
              <a:ea typeface="Calibri" panose="020F0502020204030204" pitchFamily="34" charset="0"/>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14C5B9FD-5579-4F1E-9FB4-583609FD6696}"/>
              </a:ext>
            </a:extLst>
          </p:cNvPr>
          <p:cNvCxnSpPr>
            <a:cxnSpLocks/>
            <a:stCxn id="17" idx="1"/>
            <a:endCxn id="16" idx="6"/>
          </p:cNvCxnSpPr>
          <p:nvPr/>
        </p:nvCxnSpPr>
        <p:spPr>
          <a:xfrm flipH="1">
            <a:off x="6542065" y="2792055"/>
            <a:ext cx="1714175" cy="1161"/>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61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FF1900-9FF7-4FFD-8687-22373F7D743C}"/>
              </a:ext>
            </a:extLst>
          </p:cNvPr>
          <p:cNvSpPr>
            <a:spLocks noGrp="1"/>
          </p:cNvSpPr>
          <p:nvPr>
            <p:ph type="title"/>
          </p:nvPr>
        </p:nvSpPr>
        <p:spPr/>
        <p:txBody>
          <a:bodyPr/>
          <a:lstStyle/>
          <a:p>
            <a:r>
              <a:rPr lang="en-US" dirty="0"/>
              <a:t>BICAR-ICU: 28-day mortality risk difference</a:t>
            </a:r>
            <a:endParaRPr lang="en-GB" dirty="0"/>
          </a:p>
        </p:txBody>
      </p:sp>
      <p:sp>
        <p:nvSpPr>
          <p:cNvPr id="4" name="Slide Number Placeholder 3">
            <a:extLst>
              <a:ext uri="{FF2B5EF4-FFF2-40B4-BE49-F238E27FC236}">
                <a16:creationId xmlns:a16="http://schemas.microsoft.com/office/drawing/2014/main" id="{747B546C-CAAE-4D2E-BE03-3686DD99E562}"/>
              </a:ext>
            </a:extLst>
          </p:cNvPr>
          <p:cNvSpPr>
            <a:spLocks noGrp="1"/>
          </p:cNvSpPr>
          <p:nvPr>
            <p:ph type="sldNum" sz="quarter" idx="4294967295"/>
          </p:nvPr>
        </p:nvSpPr>
        <p:spPr>
          <a:xfrm>
            <a:off x="11496600" y="6142038"/>
            <a:ext cx="285750" cy="276225"/>
          </a:xfrm>
        </p:spPr>
        <p:txBody>
          <a:bodyPr/>
          <a:lstStyle/>
          <a:p>
            <a:fld id="{86CB4B4D-7CA3-9044-876B-883B54F8677D}" type="slidenum">
              <a:rPr lang="en-GB" smtClean="0"/>
              <a:t>7</a:t>
            </a:fld>
            <a:endParaRPr lang="en-GB" dirty="0"/>
          </a:p>
        </p:txBody>
      </p:sp>
      <p:pic>
        <p:nvPicPr>
          <p:cNvPr id="6" name="Picture 5">
            <a:extLst>
              <a:ext uri="{FF2B5EF4-FFF2-40B4-BE49-F238E27FC236}">
                <a16:creationId xmlns:a16="http://schemas.microsoft.com/office/drawing/2014/main" id="{67BAC555-715D-4F9A-8DA3-749F0362CFDF}"/>
              </a:ext>
            </a:extLst>
          </p:cNvPr>
          <p:cNvPicPr>
            <a:picLocks noChangeAspect="1"/>
          </p:cNvPicPr>
          <p:nvPr/>
        </p:nvPicPr>
        <p:blipFill rotWithShape="1">
          <a:blip r:embed="rId2"/>
          <a:srcRect l="1538" t="4267" r="2307" b="3233"/>
          <a:stretch/>
        </p:blipFill>
        <p:spPr>
          <a:xfrm>
            <a:off x="1388620" y="1052736"/>
            <a:ext cx="10277836" cy="4275580"/>
          </a:xfrm>
          <a:prstGeom prst="rect">
            <a:avLst/>
          </a:prstGeom>
        </p:spPr>
      </p:pic>
      <p:sp>
        <p:nvSpPr>
          <p:cNvPr id="7" name="TextBox 6">
            <a:extLst>
              <a:ext uri="{FF2B5EF4-FFF2-40B4-BE49-F238E27FC236}">
                <a16:creationId xmlns:a16="http://schemas.microsoft.com/office/drawing/2014/main" id="{D7C21C3B-B59F-4974-8BD7-D6FFD3156EE7}"/>
              </a:ext>
            </a:extLst>
          </p:cNvPr>
          <p:cNvSpPr txBox="1"/>
          <p:nvPr/>
        </p:nvSpPr>
        <p:spPr>
          <a:xfrm>
            <a:off x="7824192" y="5651956"/>
            <a:ext cx="5112568" cy="369332"/>
          </a:xfrm>
          <a:prstGeom prst="rect">
            <a:avLst/>
          </a:prstGeom>
          <a:noFill/>
        </p:spPr>
        <p:txBody>
          <a:bodyPr wrap="square" rtlCol="0">
            <a:spAutoFit/>
          </a:bodyPr>
          <a:lstStyle/>
          <a:p>
            <a:r>
              <a:rPr lang="en-US" dirty="0">
                <a:solidFill>
                  <a:srgbClr val="757477"/>
                </a:solidFill>
                <a:latin typeface="+mn-lt"/>
              </a:rPr>
              <a:t>Jaber et al., Lancet 2018; 392: 31-40.</a:t>
            </a:r>
            <a:endParaRPr lang="en-GB" dirty="0">
              <a:solidFill>
                <a:srgbClr val="757477"/>
              </a:solidFill>
              <a:latin typeface="+mn-lt"/>
            </a:endParaRPr>
          </a:p>
        </p:txBody>
      </p:sp>
      <p:sp>
        <p:nvSpPr>
          <p:cNvPr id="10" name="Rectangle: Rounded Corners 9">
            <a:extLst>
              <a:ext uri="{FF2B5EF4-FFF2-40B4-BE49-F238E27FC236}">
                <a16:creationId xmlns:a16="http://schemas.microsoft.com/office/drawing/2014/main" id="{18245565-DBED-46D6-9F40-D4808C65FCDB}"/>
              </a:ext>
            </a:extLst>
          </p:cNvPr>
          <p:cNvSpPr/>
          <p:nvPr/>
        </p:nvSpPr>
        <p:spPr>
          <a:xfrm>
            <a:off x="1388620" y="2420888"/>
            <a:ext cx="9243885"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56966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503F263-FB20-4EBB-BB68-7D83B4726A2F}"/>
              </a:ext>
            </a:extLst>
          </p:cNvPr>
          <p:cNvPicPr>
            <a:picLocks noChangeAspect="1"/>
          </p:cNvPicPr>
          <p:nvPr/>
        </p:nvPicPr>
        <p:blipFill>
          <a:blip r:embed="rId2"/>
          <a:stretch>
            <a:fillRect/>
          </a:stretch>
        </p:blipFill>
        <p:spPr>
          <a:xfrm>
            <a:off x="2567608" y="816992"/>
            <a:ext cx="5378450" cy="5969000"/>
          </a:xfrm>
          <a:prstGeom prst="rect">
            <a:avLst/>
          </a:prstGeom>
        </p:spPr>
      </p:pic>
      <p:sp>
        <p:nvSpPr>
          <p:cNvPr id="4" name="TextBox 3">
            <a:extLst>
              <a:ext uri="{FF2B5EF4-FFF2-40B4-BE49-F238E27FC236}">
                <a16:creationId xmlns:a16="http://schemas.microsoft.com/office/drawing/2014/main" id="{E6C906A9-3565-4AA1-B4F9-CE95659A3AB3}"/>
              </a:ext>
            </a:extLst>
          </p:cNvPr>
          <p:cNvSpPr txBox="1"/>
          <p:nvPr/>
        </p:nvSpPr>
        <p:spPr>
          <a:xfrm>
            <a:off x="8112224" y="404664"/>
            <a:ext cx="1008112" cy="5904656"/>
          </a:xfrm>
          <a:prstGeom prst="rect">
            <a:avLst/>
          </a:prstGeom>
          <a:solidFill>
            <a:schemeClr val="bg1"/>
          </a:solidFill>
        </p:spPr>
        <p:txBody>
          <a:bodyPr wrap="square" rtlCol="0">
            <a:spAutoFit/>
          </a:bodyPr>
          <a:lstStyle/>
          <a:p>
            <a:endParaRPr lang="en-GB" dirty="0"/>
          </a:p>
        </p:txBody>
      </p:sp>
      <p:sp>
        <p:nvSpPr>
          <p:cNvPr id="5" name="Oval 4">
            <a:extLst>
              <a:ext uri="{FF2B5EF4-FFF2-40B4-BE49-F238E27FC236}">
                <a16:creationId xmlns:a16="http://schemas.microsoft.com/office/drawing/2014/main" id="{3031DF3F-EE25-45DB-924A-F4EC65B7CBD0}"/>
              </a:ext>
            </a:extLst>
          </p:cNvPr>
          <p:cNvSpPr/>
          <p:nvPr/>
        </p:nvSpPr>
        <p:spPr>
          <a:xfrm>
            <a:off x="4727848" y="6237312"/>
            <a:ext cx="2520280" cy="5671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87BF905-2892-46FC-BE2F-E88F1D15347B}"/>
              </a:ext>
            </a:extLst>
          </p:cNvPr>
          <p:cNvSpPr txBox="1"/>
          <p:nvPr/>
        </p:nvSpPr>
        <p:spPr>
          <a:xfrm>
            <a:off x="1279036" y="5834126"/>
            <a:ext cx="3096344" cy="727571"/>
          </a:xfrm>
          <a:prstGeom prst="rect">
            <a:avLst/>
          </a:prstGeom>
          <a:solidFill>
            <a:srgbClr val="FFFFCC"/>
          </a:solidFill>
          <a:ln>
            <a:solidFill>
              <a:srgbClr val="C00000"/>
            </a:solidFill>
          </a:ln>
        </p:spPr>
        <p:txBody>
          <a:bodyPr wrap="square" rtlCol="0">
            <a:spAutoFit/>
          </a:bodyPr>
          <a:lstStyle>
            <a:defPPr>
              <a:defRPr lang="en-GB"/>
            </a:defPPr>
            <a:lvl1pPr>
              <a:lnSpc>
                <a:spcPct val="107000"/>
              </a:lnSpc>
              <a:spcAft>
                <a:spcPts val="800"/>
              </a:spcAft>
              <a:defRPr sz="2000">
                <a:effectLst/>
                <a:latin typeface="+mn-lt"/>
                <a:ea typeface="Calibri" panose="020F0502020204030204" pitchFamily="34" charset="0"/>
                <a:cs typeface="Times New Roman" panose="02020603050405020304" pitchFamily="18" charset="0"/>
              </a:defRPr>
            </a:lvl1pPr>
          </a:lstStyle>
          <a:p>
            <a:r>
              <a:rPr lang="en-US" dirty="0"/>
              <a:t>Once all details are completed, please initial</a:t>
            </a:r>
            <a:endParaRPr lang="en-US" sz="1800" dirty="0">
              <a:solidFill>
                <a:srgbClr val="757477"/>
              </a:solidFill>
            </a:endParaRPr>
          </a:p>
        </p:txBody>
      </p:sp>
      <p:cxnSp>
        <p:nvCxnSpPr>
          <p:cNvPr id="7" name="Straight Arrow Connector 6">
            <a:extLst>
              <a:ext uri="{FF2B5EF4-FFF2-40B4-BE49-F238E27FC236}">
                <a16:creationId xmlns:a16="http://schemas.microsoft.com/office/drawing/2014/main" id="{D94B9D1B-18EA-4F18-905C-53F85F289812}"/>
              </a:ext>
            </a:extLst>
          </p:cNvPr>
          <p:cNvCxnSpPr>
            <a:cxnSpLocks/>
            <a:endCxn id="5" idx="2"/>
          </p:cNvCxnSpPr>
          <p:nvPr/>
        </p:nvCxnSpPr>
        <p:spPr>
          <a:xfrm>
            <a:off x="4375380" y="6273665"/>
            <a:ext cx="352468" cy="247212"/>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3">
            <a:extLst>
              <a:ext uri="{FF2B5EF4-FFF2-40B4-BE49-F238E27FC236}">
                <a16:creationId xmlns:a16="http://schemas.microsoft.com/office/drawing/2014/main" id="{74939E23-115B-48A0-8A76-52916BF4C650}"/>
              </a:ext>
            </a:extLst>
          </p:cNvPr>
          <p:cNvSpPr txBox="1">
            <a:spLocks/>
          </p:cNvSpPr>
          <p:nvPr/>
        </p:nvSpPr>
        <p:spPr>
          <a:xfrm>
            <a:off x="11471907" y="6069365"/>
            <a:ext cx="384733" cy="167947"/>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a:latin typeface="+mn-lt"/>
              </a:rPr>
              <a:t>69</a:t>
            </a:r>
            <a:endParaRPr lang="en-GB" sz="1200" dirty="0">
              <a:latin typeface="+mn-lt"/>
            </a:endParaRPr>
          </a:p>
        </p:txBody>
      </p:sp>
      <p:sp>
        <p:nvSpPr>
          <p:cNvPr id="10" name="Oval 9">
            <a:extLst>
              <a:ext uri="{FF2B5EF4-FFF2-40B4-BE49-F238E27FC236}">
                <a16:creationId xmlns:a16="http://schemas.microsoft.com/office/drawing/2014/main" id="{2FAF6C54-50F6-4973-B4DA-F4A4B9F12475}"/>
              </a:ext>
            </a:extLst>
          </p:cNvPr>
          <p:cNvSpPr/>
          <p:nvPr/>
        </p:nvSpPr>
        <p:spPr>
          <a:xfrm>
            <a:off x="5735960" y="3021807"/>
            <a:ext cx="1080120" cy="2929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7B2A2EB-0D72-48E1-BC4A-83E7FCCD3536}"/>
              </a:ext>
            </a:extLst>
          </p:cNvPr>
          <p:cNvSpPr txBox="1"/>
          <p:nvPr/>
        </p:nvSpPr>
        <p:spPr>
          <a:xfrm>
            <a:off x="8358998" y="784152"/>
            <a:ext cx="3096344" cy="1056892"/>
          </a:xfrm>
          <a:prstGeom prst="rect">
            <a:avLst/>
          </a:prstGeom>
          <a:solidFill>
            <a:srgbClr val="FFFFCC"/>
          </a:solidFill>
          <a:ln>
            <a:solidFill>
              <a:srgbClr val="C00000"/>
            </a:solidFill>
          </a:ln>
        </p:spPr>
        <p:txBody>
          <a:bodyPr wrap="square" rtlCol="0">
            <a:spAutoFit/>
          </a:bodyPr>
          <a:lstStyle>
            <a:defPPr>
              <a:defRPr lang="en-GB"/>
            </a:defPPr>
            <a:lvl1pPr>
              <a:lnSpc>
                <a:spcPct val="107000"/>
              </a:lnSpc>
              <a:spcAft>
                <a:spcPts val="800"/>
              </a:spcAft>
              <a:defRPr sz="2000">
                <a:effectLst/>
                <a:latin typeface="+mn-lt"/>
                <a:ea typeface="Calibri" panose="020F0502020204030204" pitchFamily="34" charset="0"/>
                <a:cs typeface="Times New Roman" panose="02020603050405020304" pitchFamily="18" charset="0"/>
              </a:defRPr>
            </a:lvl1pPr>
          </a:lstStyle>
          <a:p>
            <a:r>
              <a:rPr lang="en-US" dirty="0"/>
              <a:t>Monitor pH for duration of critical care stay or until initiation of KRT</a:t>
            </a:r>
          </a:p>
        </p:txBody>
      </p:sp>
      <p:cxnSp>
        <p:nvCxnSpPr>
          <p:cNvPr id="12" name="Straight Arrow Connector 11">
            <a:extLst>
              <a:ext uri="{FF2B5EF4-FFF2-40B4-BE49-F238E27FC236}">
                <a16:creationId xmlns:a16="http://schemas.microsoft.com/office/drawing/2014/main" id="{0066D370-4DF1-4508-A7AB-B07794C63A99}"/>
              </a:ext>
            </a:extLst>
          </p:cNvPr>
          <p:cNvCxnSpPr>
            <a:cxnSpLocks/>
            <a:stCxn id="11" idx="1"/>
            <a:endCxn id="10" idx="6"/>
          </p:cNvCxnSpPr>
          <p:nvPr/>
        </p:nvCxnSpPr>
        <p:spPr>
          <a:xfrm flipH="1">
            <a:off x="6816080" y="1312598"/>
            <a:ext cx="1542918" cy="1855692"/>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8A985D7F-AA20-4980-B327-18B640373D04}"/>
              </a:ext>
            </a:extLst>
          </p:cNvPr>
          <p:cNvSpPr/>
          <p:nvPr/>
        </p:nvSpPr>
        <p:spPr>
          <a:xfrm>
            <a:off x="5519937" y="3789040"/>
            <a:ext cx="1579836"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2F0EDD1-735A-4785-BE8E-3C1697A53334}"/>
              </a:ext>
            </a:extLst>
          </p:cNvPr>
          <p:cNvSpPr txBox="1"/>
          <p:nvPr/>
        </p:nvSpPr>
        <p:spPr>
          <a:xfrm>
            <a:off x="8099919" y="2733335"/>
            <a:ext cx="3756721" cy="3569567"/>
          </a:xfrm>
          <a:prstGeom prst="rect">
            <a:avLst/>
          </a:prstGeom>
          <a:solidFill>
            <a:srgbClr val="FFFFCC"/>
          </a:solidFill>
          <a:ln>
            <a:solidFill>
              <a:srgbClr val="C00000"/>
            </a:solidFill>
          </a:ln>
        </p:spPr>
        <p:txBody>
          <a:bodyPr wrap="square" rtlCol="0">
            <a:spAutoFit/>
          </a:bodyPr>
          <a:lstStyle>
            <a:defPPr>
              <a:defRPr lang="en-GB"/>
            </a:defPPr>
            <a:lvl1pPr>
              <a:lnSpc>
                <a:spcPct val="107000"/>
              </a:lnSpc>
              <a:spcAft>
                <a:spcPts val="800"/>
              </a:spcAft>
              <a:defRPr sz="2000">
                <a:effectLst/>
                <a:latin typeface="+mn-lt"/>
                <a:ea typeface="Calibri" panose="020F0502020204030204" pitchFamily="34" charset="0"/>
                <a:cs typeface="Times New Roman" panose="02020603050405020304" pitchFamily="18" charset="0"/>
              </a:defRPr>
            </a:lvl1pPr>
          </a:lstStyle>
          <a:p>
            <a:r>
              <a:rPr lang="en-US" dirty="0"/>
              <a:t>‘Yes’ if pH dropped &lt;7.30 or if sodium bicarbonate was given.                     </a:t>
            </a:r>
            <a:r>
              <a:rPr lang="en-US" sz="1800" dirty="0">
                <a:solidFill>
                  <a:srgbClr val="757477"/>
                </a:solidFill>
              </a:rPr>
              <a:t>Follow the arrow to complete the Assessment ABG values and infusion details to the right</a:t>
            </a:r>
          </a:p>
          <a:p>
            <a:endParaRPr lang="en-US" sz="1000" dirty="0"/>
          </a:p>
          <a:p>
            <a:r>
              <a:rPr lang="en-US" dirty="0"/>
              <a:t>‘No’ only if KRT initiated, or if patient has been discharged from the critical care unit.                   </a:t>
            </a:r>
            <a:r>
              <a:rPr lang="en-US" sz="1800" dirty="0">
                <a:solidFill>
                  <a:srgbClr val="757477"/>
                </a:solidFill>
              </a:rPr>
              <a:t>Complete Initiation of KRT (if applicable) and Outcome CRFs</a:t>
            </a:r>
          </a:p>
        </p:txBody>
      </p:sp>
      <p:cxnSp>
        <p:nvCxnSpPr>
          <p:cNvPr id="17" name="Straight Arrow Connector 16">
            <a:extLst>
              <a:ext uri="{FF2B5EF4-FFF2-40B4-BE49-F238E27FC236}">
                <a16:creationId xmlns:a16="http://schemas.microsoft.com/office/drawing/2014/main" id="{C846474B-FC09-4D4B-9FAC-9E4F9937C947}"/>
              </a:ext>
            </a:extLst>
          </p:cNvPr>
          <p:cNvCxnSpPr>
            <a:cxnSpLocks/>
          </p:cNvCxnSpPr>
          <p:nvPr/>
        </p:nvCxnSpPr>
        <p:spPr>
          <a:xfrm flipH="1">
            <a:off x="7099773" y="3977994"/>
            <a:ext cx="1000146" cy="0"/>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64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animBg="1"/>
      <p:bldP spid="1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E54B-6EAF-426C-A06A-FC0CD59AEAB6}"/>
              </a:ext>
            </a:extLst>
          </p:cNvPr>
          <p:cNvSpPr>
            <a:spLocks noGrp="1"/>
          </p:cNvSpPr>
          <p:nvPr>
            <p:ph type="title"/>
          </p:nvPr>
        </p:nvSpPr>
        <p:spPr/>
        <p:txBody>
          <a:bodyPr/>
          <a:lstStyle/>
          <a:p>
            <a:r>
              <a:rPr lang="en-US" dirty="0"/>
              <a:t>Protocol deviations</a:t>
            </a:r>
            <a:endParaRPr lang="en-GB" dirty="0"/>
          </a:p>
        </p:txBody>
      </p:sp>
      <p:sp>
        <p:nvSpPr>
          <p:cNvPr id="3" name="Content Placeholder 2">
            <a:extLst>
              <a:ext uri="{FF2B5EF4-FFF2-40B4-BE49-F238E27FC236}">
                <a16:creationId xmlns:a16="http://schemas.microsoft.com/office/drawing/2014/main" id="{DCD398A7-D406-443E-AB49-8EF417DB0E34}"/>
              </a:ext>
            </a:extLst>
          </p:cNvPr>
          <p:cNvSpPr>
            <a:spLocks noGrp="1"/>
          </p:cNvSpPr>
          <p:nvPr>
            <p:ph idx="1"/>
          </p:nvPr>
        </p:nvSpPr>
        <p:spPr/>
        <p:txBody>
          <a:bodyPr/>
          <a:lstStyle/>
          <a:p>
            <a:r>
              <a:rPr lang="en-US" dirty="0"/>
              <a:t>If pH &lt;7.30 and sodium bicarbonate was </a:t>
            </a:r>
            <a:r>
              <a:rPr lang="en-US" u="sng" dirty="0"/>
              <a:t>not</a:t>
            </a:r>
            <a:r>
              <a:rPr lang="en-US" dirty="0"/>
              <a:t> given, or                if pH ≥7.30 and sodium bicarbonate was given,                then complete deviation form in CRF and provide reason</a:t>
            </a:r>
            <a:endParaRPr lang="en-GB" dirty="0"/>
          </a:p>
        </p:txBody>
      </p:sp>
      <p:sp>
        <p:nvSpPr>
          <p:cNvPr id="4" name="Slide Number Placeholder 3">
            <a:extLst>
              <a:ext uri="{FF2B5EF4-FFF2-40B4-BE49-F238E27FC236}">
                <a16:creationId xmlns:a16="http://schemas.microsoft.com/office/drawing/2014/main" id="{36BCEC18-81DF-4530-AAF6-1A9A275FACC4}"/>
              </a:ext>
            </a:extLst>
          </p:cNvPr>
          <p:cNvSpPr>
            <a:spLocks noGrp="1"/>
          </p:cNvSpPr>
          <p:nvPr>
            <p:ph type="sldNum" sz="quarter" idx="2"/>
          </p:nvPr>
        </p:nvSpPr>
        <p:spPr/>
        <p:txBody>
          <a:bodyPr/>
          <a:lstStyle/>
          <a:p>
            <a:fld id="{86CB4B4D-7CA3-9044-876B-883B54F8677D}" type="slidenum">
              <a:rPr lang="en-GB" smtClean="0"/>
              <a:t>71</a:t>
            </a:fld>
            <a:endParaRPr lang="en-GB" dirty="0"/>
          </a:p>
        </p:txBody>
      </p:sp>
      <p:pic>
        <p:nvPicPr>
          <p:cNvPr id="9" name="Picture 8">
            <a:extLst>
              <a:ext uri="{FF2B5EF4-FFF2-40B4-BE49-F238E27FC236}">
                <a16:creationId xmlns:a16="http://schemas.microsoft.com/office/drawing/2014/main" id="{8C98668F-8D35-41D9-98C6-670EDC4208B8}"/>
              </a:ext>
            </a:extLst>
          </p:cNvPr>
          <p:cNvPicPr>
            <a:picLocks noChangeAspect="1"/>
          </p:cNvPicPr>
          <p:nvPr/>
        </p:nvPicPr>
        <p:blipFill>
          <a:blip r:embed="rId2"/>
          <a:stretch>
            <a:fillRect/>
          </a:stretch>
        </p:blipFill>
        <p:spPr>
          <a:xfrm>
            <a:off x="1516358" y="2564904"/>
            <a:ext cx="9985813" cy="2542009"/>
          </a:xfrm>
          <a:prstGeom prst="rect">
            <a:avLst/>
          </a:prstGeom>
        </p:spPr>
      </p:pic>
    </p:spTree>
    <p:extLst>
      <p:ext uri="{BB962C8B-B14F-4D97-AF65-F5344CB8AC3E}">
        <p14:creationId xmlns:p14="http://schemas.microsoft.com/office/powerpoint/2010/main" val="32509688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2600-53F7-40C0-8EC6-73ECB6B9588D}"/>
              </a:ext>
            </a:extLst>
          </p:cNvPr>
          <p:cNvSpPr>
            <a:spLocks noGrp="1"/>
          </p:cNvSpPr>
          <p:nvPr>
            <p:ph type="title"/>
          </p:nvPr>
        </p:nvSpPr>
        <p:spPr/>
        <p:txBody>
          <a:bodyPr/>
          <a:lstStyle/>
          <a:p>
            <a:r>
              <a:rPr lang="en-US" dirty="0"/>
              <a:t>Patient flow diagram</a:t>
            </a:r>
            <a:endParaRPr lang="en-GB" dirty="0"/>
          </a:p>
        </p:txBody>
      </p:sp>
      <p:sp>
        <p:nvSpPr>
          <p:cNvPr id="4" name="Slide Number Placeholder 3">
            <a:extLst>
              <a:ext uri="{FF2B5EF4-FFF2-40B4-BE49-F238E27FC236}">
                <a16:creationId xmlns:a16="http://schemas.microsoft.com/office/drawing/2014/main" id="{BABF35AA-2173-434A-B9DB-64426A5EECDF}"/>
              </a:ext>
            </a:extLst>
          </p:cNvPr>
          <p:cNvSpPr>
            <a:spLocks noGrp="1"/>
          </p:cNvSpPr>
          <p:nvPr>
            <p:ph type="sldNum" sz="quarter" idx="4294967295"/>
          </p:nvPr>
        </p:nvSpPr>
        <p:spPr>
          <a:xfrm>
            <a:off x="11496600" y="6142038"/>
            <a:ext cx="285750" cy="276225"/>
          </a:xfrm>
        </p:spPr>
        <p:txBody>
          <a:bodyPr/>
          <a:lstStyle/>
          <a:p>
            <a:fld id="{86CB4B4D-7CA3-9044-876B-883B54F8677D}" type="slidenum">
              <a:rPr lang="en-GB" smtClean="0"/>
              <a:t>72</a:t>
            </a:fld>
            <a:endParaRPr lang="en-GB" dirty="0"/>
          </a:p>
        </p:txBody>
      </p:sp>
      <p:sp>
        <p:nvSpPr>
          <p:cNvPr id="48" name="AutoShape 11">
            <a:extLst>
              <a:ext uri="{FF2B5EF4-FFF2-40B4-BE49-F238E27FC236}">
                <a16:creationId xmlns:a16="http://schemas.microsoft.com/office/drawing/2014/main" id="{02AFBA71-3A58-4228-97F7-B87262B36C52}"/>
              </a:ext>
            </a:extLst>
          </p:cNvPr>
          <p:cNvSpPr/>
          <p:nvPr/>
        </p:nvSpPr>
        <p:spPr>
          <a:xfrm>
            <a:off x="5750553" y="1551661"/>
            <a:ext cx="0" cy="21260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grpSp>
        <p:nvGrpSpPr>
          <p:cNvPr id="36" name="AutoShape 5">
            <a:extLst>
              <a:ext uri="{FF2B5EF4-FFF2-40B4-BE49-F238E27FC236}">
                <a16:creationId xmlns:a16="http://schemas.microsoft.com/office/drawing/2014/main" id="{32E4FC8F-A6AD-46C8-880C-182EE1907DEC}"/>
              </a:ext>
            </a:extLst>
          </p:cNvPr>
          <p:cNvGrpSpPr/>
          <p:nvPr/>
        </p:nvGrpSpPr>
        <p:grpSpPr>
          <a:xfrm>
            <a:off x="4072557" y="1788107"/>
            <a:ext cx="3355991" cy="498926"/>
            <a:chOff x="-1" y="-1"/>
            <a:chExt cx="3355988" cy="498924"/>
          </a:xfrm>
        </p:grpSpPr>
        <p:sp>
          <p:nvSpPr>
            <p:cNvPr id="37" name="Rectangle">
              <a:extLst>
                <a:ext uri="{FF2B5EF4-FFF2-40B4-BE49-F238E27FC236}">
                  <a16:creationId xmlns:a16="http://schemas.microsoft.com/office/drawing/2014/main" id="{E01A676E-7710-4E68-A14F-E6FC041E6F58}"/>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3000">
                  <a:solidFill>
                    <a:srgbClr val="757477"/>
                  </a:solidFill>
                </a:defRPr>
              </a:pPr>
              <a:endParaRPr sz="3000" dirty="0"/>
            </a:p>
          </p:txBody>
        </p:sp>
        <p:sp>
          <p:nvSpPr>
            <p:cNvPr id="38" name="Randomising">
              <a:extLst>
                <a:ext uri="{FF2B5EF4-FFF2-40B4-BE49-F238E27FC236}">
                  <a16:creationId xmlns:a16="http://schemas.microsoft.com/office/drawing/2014/main" id="{77ABBF52-039D-49C6-92D5-C589EB47D920}"/>
                </a:ext>
              </a:extLst>
            </p:cNvPr>
            <p:cNvSpPr txBox="1"/>
            <p:nvPr/>
          </p:nvSpPr>
          <p:spPr>
            <a:xfrm>
              <a:off x="791053" y="49408"/>
              <a:ext cx="1773879" cy="400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err="1"/>
                <a:t>Randomis</a:t>
              </a:r>
              <a:r>
                <a:rPr lang="en-GB" dirty="0" err="1"/>
                <a:t>ation</a:t>
              </a:r>
              <a:endParaRPr dirty="0"/>
            </a:p>
          </p:txBody>
        </p:sp>
      </p:grpSp>
      <p:grpSp>
        <p:nvGrpSpPr>
          <p:cNvPr id="39" name="AutoShape 6">
            <a:extLst>
              <a:ext uri="{FF2B5EF4-FFF2-40B4-BE49-F238E27FC236}">
                <a16:creationId xmlns:a16="http://schemas.microsoft.com/office/drawing/2014/main" id="{C4BA3FCB-5F91-47EC-B3E7-7D0791C3132B}"/>
              </a:ext>
            </a:extLst>
          </p:cNvPr>
          <p:cNvGrpSpPr/>
          <p:nvPr/>
        </p:nvGrpSpPr>
        <p:grpSpPr>
          <a:xfrm>
            <a:off x="1703512" y="2727257"/>
            <a:ext cx="2880324" cy="830926"/>
            <a:chOff x="-1" y="0"/>
            <a:chExt cx="2880322" cy="830924"/>
          </a:xfrm>
        </p:grpSpPr>
        <p:sp>
          <p:nvSpPr>
            <p:cNvPr id="40" name="Rectangle">
              <a:extLst>
                <a:ext uri="{FF2B5EF4-FFF2-40B4-BE49-F238E27FC236}">
                  <a16:creationId xmlns:a16="http://schemas.microsoft.com/office/drawing/2014/main" id="{423871ED-1CC8-4348-99AC-8E8C2E036214}"/>
                </a:ext>
              </a:extLst>
            </p:cNvPr>
            <p:cNvSpPr/>
            <p:nvPr/>
          </p:nvSpPr>
          <p:spPr>
            <a:xfrm>
              <a:off x="-1" y="0"/>
              <a:ext cx="2880322"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41" name="MAP target  60-65mmHg">
              <a:extLst>
                <a:ext uri="{FF2B5EF4-FFF2-40B4-BE49-F238E27FC236}">
                  <a16:creationId xmlns:a16="http://schemas.microsoft.com/office/drawing/2014/main" id="{505364CC-1262-44DC-AF1A-0DDCA074B0B6}"/>
                </a:ext>
              </a:extLst>
            </p:cNvPr>
            <p:cNvSpPr txBox="1"/>
            <p:nvPr/>
          </p:nvSpPr>
          <p:spPr>
            <a:xfrm>
              <a:off x="34153" y="70763"/>
              <a:ext cx="2630141" cy="7078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2000"/>
              </a:pPr>
              <a:r>
                <a:rPr lang="en-GB" sz="2000" dirty="0"/>
                <a:t>IV sodium bicarbonate, 8.4% w/v</a:t>
              </a:r>
              <a:endParaRPr sz="2000" dirty="0"/>
            </a:p>
          </p:txBody>
        </p:sp>
      </p:grpSp>
      <p:grpSp>
        <p:nvGrpSpPr>
          <p:cNvPr id="42" name="AutoShape 7">
            <a:extLst>
              <a:ext uri="{FF2B5EF4-FFF2-40B4-BE49-F238E27FC236}">
                <a16:creationId xmlns:a16="http://schemas.microsoft.com/office/drawing/2014/main" id="{63EB180E-4790-4E95-9A74-1B643AEBAC42}"/>
              </a:ext>
            </a:extLst>
          </p:cNvPr>
          <p:cNvGrpSpPr/>
          <p:nvPr/>
        </p:nvGrpSpPr>
        <p:grpSpPr>
          <a:xfrm>
            <a:off x="6888090" y="2727257"/>
            <a:ext cx="2952331" cy="830926"/>
            <a:chOff x="0" y="0"/>
            <a:chExt cx="2952328" cy="830924"/>
          </a:xfrm>
        </p:grpSpPr>
        <p:sp>
          <p:nvSpPr>
            <p:cNvPr id="43" name="Rectangle">
              <a:extLst>
                <a:ext uri="{FF2B5EF4-FFF2-40B4-BE49-F238E27FC236}">
                  <a16:creationId xmlns:a16="http://schemas.microsoft.com/office/drawing/2014/main" id="{D2131649-FDF0-4597-887C-38B4C1465E67}"/>
                </a:ext>
              </a:extLst>
            </p:cNvPr>
            <p:cNvSpPr/>
            <p:nvPr/>
          </p:nvSpPr>
          <p:spPr>
            <a:xfrm>
              <a:off x="0" y="0"/>
              <a:ext cx="2952328" cy="830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44" name="Usual care">
              <a:extLst>
                <a:ext uri="{FF2B5EF4-FFF2-40B4-BE49-F238E27FC236}">
                  <a16:creationId xmlns:a16="http://schemas.microsoft.com/office/drawing/2014/main" id="{F160E87B-16D7-4BE9-B843-588532A07E66}"/>
                </a:ext>
              </a:extLst>
            </p:cNvPr>
            <p:cNvSpPr txBox="1"/>
            <p:nvPr/>
          </p:nvSpPr>
          <p:spPr>
            <a:xfrm>
              <a:off x="0" y="215408"/>
              <a:ext cx="2952328"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000"/>
              </a:lvl1pPr>
            </a:lstStyle>
            <a:p>
              <a:r>
                <a:rPr lang="en-US" dirty="0"/>
                <a:t>No sodium bicarbonate</a:t>
              </a:r>
              <a:endParaRPr dirty="0"/>
            </a:p>
          </p:txBody>
        </p:sp>
      </p:grpSp>
      <p:grpSp>
        <p:nvGrpSpPr>
          <p:cNvPr id="33" name="AutoShape 3">
            <a:extLst>
              <a:ext uri="{FF2B5EF4-FFF2-40B4-BE49-F238E27FC236}">
                <a16:creationId xmlns:a16="http://schemas.microsoft.com/office/drawing/2014/main" id="{802A32A8-A809-4790-9373-C00A2A692E4D}"/>
              </a:ext>
            </a:extLst>
          </p:cNvPr>
          <p:cNvGrpSpPr/>
          <p:nvPr/>
        </p:nvGrpSpPr>
        <p:grpSpPr>
          <a:xfrm>
            <a:off x="4072557" y="1052736"/>
            <a:ext cx="3355991" cy="498926"/>
            <a:chOff x="-1" y="-1"/>
            <a:chExt cx="3355988" cy="498924"/>
          </a:xfrm>
        </p:grpSpPr>
        <p:sp>
          <p:nvSpPr>
            <p:cNvPr id="34" name="Rectangle">
              <a:extLst>
                <a:ext uri="{FF2B5EF4-FFF2-40B4-BE49-F238E27FC236}">
                  <a16:creationId xmlns:a16="http://schemas.microsoft.com/office/drawing/2014/main" id="{54C044B8-2C45-447B-908E-F52814C5F157}"/>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a:p>
          </p:txBody>
        </p:sp>
        <p:sp>
          <p:nvSpPr>
            <p:cNvPr id="35" name="Screening for eligibility">
              <a:extLst>
                <a:ext uri="{FF2B5EF4-FFF2-40B4-BE49-F238E27FC236}">
                  <a16:creationId xmlns:a16="http://schemas.microsoft.com/office/drawing/2014/main" id="{1F92FF50-3F71-4060-ADC6-5ECEF52D148D}"/>
                </a:ext>
              </a:extLst>
            </p:cNvPr>
            <p:cNvSpPr txBox="1"/>
            <p:nvPr/>
          </p:nvSpPr>
          <p:spPr>
            <a:xfrm>
              <a:off x="1077183" y="49408"/>
              <a:ext cx="1201608" cy="400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a:t>Screen</a:t>
              </a:r>
              <a:r>
                <a:rPr lang="en-GB" dirty="0" err="1"/>
                <a:t>ing</a:t>
              </a:r>
              <a:endParaRPr dirty="0"/>
            </a:p>
          </p:txBody>
        </p:sp>
      </p:grpSp>
      <p:grpSp>
        <p:nvGrpSpPr>
          <p:cNvPr id="45" name="AutoShape 8">
            <a:extLst>
              <a:ext uri="{FF2B5EF4-FFF2-40B4-BE49-F238E27FC236}">
                <a16:creationId xmlns:a16="http://schemas.microsoft.com/office/drawing/2014/main" id="{77507D18-7B13-4EA8-9EE6-58C3E541EDBE}"/>
              </a:ext>
            </a:extLst>
          </p:cNvPr>
          <p:cNvGrpSpPr/>
          <p:nvPr/>
        </p:nvGrpSpPr>
        <p:grpSpPr>
          <a:xfrm>
            <a:off x="3350358" y="5090315"/>
            <a:ext cx="4784815" cy="498925"/>
            <a:chOff x="-1" y="-1"/>
            <a:chExt cx="4784813" cy="498924"/>
          </a:xfrm>
          <a:solidFill>
            <a:srgbClr val="00B0F0"/>
          </a:solidFill>
        </p:grpSpPr>
        <p:sp>
          <p:nvSpPr>
            <p:cNvPr id="46" name="Rectangle">
              <a:extLst>
                <a:ext uri="{FF2B5EF4-FFF2-40B4-BE49-F238E27FC236}">
                  <a16:creationId xmlns:a16="http://schemas.microsoft.com/office/drawing/2014/main" id="{FC908B54-0CFF-4F4C-8A2F-8FBAA4C535C2}"/>
                </a:ext>
              </a:extLst>
            </p:cNvPr>
            <p:cNvSpPr/>
            <p:nvPr/>
          </p:nvSpPr>
          <p:spPr>
            <a:xfrm>
              <a:off x="-1" y="-1"/>
              <a:ext cx="4784813" cy="498924"/>
            </a:xfrm>
            <a:prstGeom prst="rect">
              <a:avLst/>
            </a:prstGeom>
            <a:grp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2000"/>
              </a:pPr>
              <a:endParaRPr sz="2000" dirty="0"/>
            </a:p>
          </p:txBody>
        </p:sp>
        <p:sp>
          <p:nvSpPr>
            <p:cNvPr id="47" name="Follow-up for outcomes">
              <a:extLst>
                <a:ext uri="{FF2B5EF4-FFF2-40B4-BE49-F238E27FC236}">
                  <a16:creationId xmlns:a16="http://schemas.microsoft.com/office/drawing/2014/main" id="{091A5944-7F17-479F-A26E-7EEF2C9A79AD}"/>
                </a:ext>
              </a:extLst>
            </p:cNvPr>
            <p:cNvSpPr txBox="1"/>
            <p:nvPr/>
          </p:nvSpPr>
          <p:spPr>
            <a:xfrm>
              <a:off x="1741103" y="49407"/>
              <a:ext cx="1302598" cy="400107"/>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b="1" dirty="0">
                  <a:solidFill>
                    <a:schemeClr val="bg1"/>
                  </a:solidFill>
                </a:rPr>
                <a:t>Follow-up</a:t>
              </a:r>
            </a:p>
          </p:txBody>
        </p:sp>
      </p:grpSp>
      <p:sp>
        <p:nvSpPr>
          <p:cNvPr id="49" name="AutoShape 12">
            <a:extLst>
              <a:ext uri="{FF2B5EF4-FFF2-40B4-BE49-F238E27FC236}">
                <a16:creationId xmlns:a16="http://schemas.microsoft.com/office/drawing/2014/main" id="{01B7FFFD-5EF1-4A76-BB1B-4F07B6A02655}"/>
              </a:ext>
            </a:extLst>
          </p:cNvPr>
          <p:cNvSpPr/>
          <p:nvPr/>
        </p:nvSpPr>
        <p:spPr>
          <a:xfrm flipH="1">
            <a:off x="3350359" y="2310876"/>
            <a:ext cx="2382674" cy="38336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0" name="AutoShape 13">
            <a:extLst>
              <a:ext uri="{FF2B5EF4-FFF2-40B4-BE49-F238E27FC236}">
                <a16:creationId xmlns:a16="http://schemas.microsoft.com/office/drawing/2014/main" id="{52B7289A-48B3-4236-9655-8F6D4F3BF911}"/>
              </a:ext>
            </a:extLst>
          </p:cNvPr>
          <p:cNvSpPr/>
          <p:nvPr/>
        </p:nvSpPr>
        <p:spPr>
          <a:xfrm>
            <a:off x="5690208" y="2310876"/>
            <a:ext cx="2472219" cy="383364"/>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1" name="AutoShape 14">
            <a:extLst>
              <a:ext uri="{FF2B5EF4-FFF2-40B4-BE49-F238E27FC236}">
                <a16:creationId xmlns:a16="http://schemas.microsoft.com/office/drawing/2014/main" id="{04BA5FFB-0BFB-4EA7-8B65-C5320F39A34F}"/>
              </a:ext>
            </a:extLst>
          </p:cNvPr>
          <p:cNvSpPr/>
          <p:nvPr/>
        </p:nvSpPr>
        <p:spPr>
          <a:xfrm>
            <a:off x="3350360" y="3560016"/>
            <a:ext cx="2384619" cy="383363"/>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2" name="AutoShape 15">
            <a:extLst>
              <a:ext uri="{FF2B5EF4-FFF2-40B4-BE49-F238E27FC236}">
                <a16:creationId xmlns:a16="http://schemas.microsoft.com/office/drawing/2014/main" id="{09A48FD8-55F9-4317-A45C-674DC04602A4}"/>
              </a:ext>
            </a:extLst>
          </p:cNvPr>
          <p:cNvSpPr/>
          <p:nvPr/>
        </p:nvSpPr>
        <p:spPr>
          <a:xfrm flipH="1">
            <a:off x="5750553" y="3560016"/>
            <a:ext cx="2384621" cy="383363"/>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grpSp>
        <p:nvGrpSpPr>
          <p:cNvPr id="53" name="AutoShape 8">
            <a:extLst>
              <a:ext uri="{FF2B5EF4-FFF2-40B4-BE49-F238E27FC236}">
                <a16:creationId xmlns:a16="http://schemas.microsoft.com/office/drawing/2014/main" id="{F237BEC6-BA45-473F-B214-70693FC99E6D}"/>
              </a:ext>
            </a:extLst>
          </p:cNvPr>
          <p:cNvGrpSpPr/>
          <p:nvPr/>
        </p:nvGrpSpPr>
        <p:grpSpPr>
          <a:xfrm>
            <a:off x="4072557" y="3965389"/>
            <a:ext cx="3355991" cy="498925"/>
            <a:chOff x="-1" y="-1"/>
            <a:chExt cx="3355988" cy="498924"/>
          </a:xfrm>
        </p:grpSpPr>
        <p:sp>
          <p:nvSpPr>
            <p:cNvPr id="54" name="Rectangle">
              <a:extLst>
                <a:ext uri="{FF2B5EF4-FFF2-40B4-BE49-F238E27FC236}">
                  <a16:creationId xmlns:a16="http://schemas.microsoft.com/office/drawing/2014/main" id="{1D812532-DF3C-40F0-85FC-E2D6BC235362}"/>
                </a:ext>
              </a:extLst>
            </p:cNvPr>
            <p:cNvSpPr/>
            <p:nvPr/>
          </p:nvSpPr>
          <p:spPr>
            <a:xfrm>
              <a:off x="-1" y="-1"/>
              <a:ext cx="3355988" cy="498924"/>
            </a:xfrm>
            <a:prstGeom prst="rect">
              <a:avLst/>
            </a:prstGeom>
            <a:noFill/>
            <a:ln w="28575" cap="flat">
              <a:solidFill>
                <a:schemeClr val="accent5">
                  <a:lumMod val="50000"/>
                </a:schemeClr>
              </a:solidFill>
              <a:prstDash val="solid"/>
              <a:miter lim="800000"/>
            </a:ln>
            <a:effectLst/>
          </p:spPr>
          <p:txBody>
            <a:bodyPr wrap="square" lIns="45719" tIns="45719" rIns="45719" bIns="45719" numCol="1" anchor="ctr">
              <a:noAutofit/>
            </a:bodyPr>
            <a:lstStyle/>
            <a:p>
              <a:pPr algn="ctr">
                <a:defRPr sz="3000">
                  <a:solidFill>
                    <a:srgbClr val="757477"/>
                  </a:solidFill>
                </a:defRPr>
              </a:pPr>
              <a:endParaRPr sz="3000" dirty="0"/>
            </a:p>
          </p:txBody>
        </p:sp>
        <p:sp>
          <p:nvSpPr>
            <p:cNvPr id="55" name="Consenting">
              <a:extLst>
                <a:ext uri="{FF2B5EF4-FFF2-40B4-BE49-F238E27FC236}">
                  <a16:creationId xmlns:a16="http://schemas.microsoft.com/office/drawing/2014/main" id="{B9C68B30-7F4C-4EB9-8AE1-0521C51A9728}"/>
                </a:ext>
              </a:extLst>
            </p:cNvPr>
            <p:cNvSpPr txBox="1"/>
            <p:nvPr/>
          </p:nvSpPr>
          <p:spPr>
            <a:xfrm>
              <a:off x="1174170" y="49407"/>
              <a:ext cx="1007645" cy="400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2000"/>
              </a:lvl1pPr>
            </a:lstStyle>
            <a:p>
              <a:r>
                <a:rPr dirty="0"/>
                <a:t>Consent</a:t>
              </a:r>
            </a:p>
          </p:txBody>
        </p:sp>
      </p:grpSp>
      <p:sp>
        <p:nvSpPr>
          <p:cNvPr id="56" name="AutoShape 16">
            <a:extLst>
              <a:ext uri="{FF2B5EF4-FFF2-40B4-BE49-F238E27FC236}">
                <a16:creationId xmlns:a16="http://schemas.microsoft.com/office/drawing/2014/main" id="{D9094D1D-1BA7-4380-BF3E-2DE9BED15B0E}"/>
              </a:ext>
            </a:extLst>
          </p:cNvPr>
          <p:cNvSpPr/>
          <p:nvPr/>
        </p:nvSpPr>
        <p:spPr>
          <a:xfrm flipH="1">
            <a:off x="5733033" y="4478985"/>
            <a:ext cx="0" cy="606199"/>
          </a:xfrm>
          <a:prstGeom prst="line">
            <a:avLst/>
          </a:prstGeom>
          <a:noFill/>
          <a:ln w="19050" cap="flat">
            <a:solidFill>
              <a:schemeClr val="accent5">
                <a:lumMod val="50000"/>
              </a:schemeClr>
            </a:solidFill>
            <a:prstDash val="solid"/>
            <a:round/>
            <a:tailEnd type="triangle" w="med" len="med"/>
          </a:ln>
          <a:effectLst/>
        </p:spPr>
        <p:txBody>
          <a:bodyPr wrap="square" lIns="45719" tIns="45719" rIns="45719" bIns="45719" numCol="1" anchor="t">
            <a:noAutofit/>
          </a:bodyPr>
          <a:lstStyle/>
          <a:p>
            <a:endParaRPr/>
          </a:p>
        </p:txBody>
      </p:sp>
      <p:sp>
        <p:nvSpPr>
          <p:cNvPr id="57" name="Rectangle">
            <a:extLst>
              <a:ext uri="{FF2B5EF4-FFF2-40B4-BE49-F238E27FC236}">
                <a16:creationId xmlns:a16="http://schemas.microsoft.com/office/drawing/2014/main" id="{F236D6C8-2406-4253-B68B-EDF5E86768AA}"/>
              </a:ext>
            </a:extLst>
          </p:cNvPr>
          <p:cNvSpPr/>
          <p:nvPr/>
        </p:nvSpPr>
        <p:spPr>
          <a:xfrm rot="16200000">
            <a:off x="9504550" y="3403765"/>
            <a:ext cx="3721165" cy="550966"/>
          </a:xfrm>
          <a:prstGeom prst="rect">
            <a:avLst/>
          </a:prstGeom>
          <a:noFill/>
          <a:ln w="28575" cap="flat">
            <a:solidFill>
              <a:srgbClr val="00B0F0"/>
            </a:solidFill>
            <a:prstDash val="solid"/>
            <a:miter lim="800000"/>
          </a:ln>
          <a:effectLst/>
        </p:spPr>
        <p:txBody>
          <a:bodyPr wrap="square" lIns="45719" tIns="45719" rIns="45719" bIns="45719" numCol="1" anchor="ctr">
            <a:noAutofit/>
          </a:bodyPr>
          <a:lstStyle/>
          <a:p>
            <a:pPr algn="ctr">
              <a:defRPr sz="2000"/>
            </a:pPr>
            <a:r>
              <a:rPr lang="en-GB" sz="2000" dirty="0"/>
              <a:t>Data collection</a:t>
            </a:r>
            <a:endParaRPr sz="2000" dirty="0"/>
          </a:p>
        </p:txBody>
      </p:sp>
      <p:sp>
        <p:nvSpPr>
          <p:cNvPr id="58" name="Rectangle">
            <a:extLst>
              <a:ext uri="{FF2B5EF4-FFF2-40B4-BE49-F238E27FC236}">
                <a16:creationId xmlns:a16="http://schemas.microsoft.com/office/drawing/2014/main" id="{2E52609E-74E8-4145-85F8-693F400E3E9E}"/>
              </a:ext>
            </a:extLst>
          </p:cNvPr>
          <p:cNvSpPr/>
          <p:nvPr/>
        </p:nvSpPr>
        <p:spPr>
          <a:xfrm rot="16200000">
            <a:off x="9099105" y="3112943"/>
            <a:ext cx="3105487" cy="550966"/>
          </a:xfrm>
          <a:prstGeom prst="rect">
            <a:avLst/>
          </a:prstGeom>
          <a:noFill/>
          <a:ln w="28575" cap="flat">
            <a:solidFill>
              <a:srgbClr val="00B0F0"/>
            </a:solidFill>
            <a:prstDash val="solid"/>
            <a:miter lim="800000"/>
          </a:ln>
          <a:effectLst/>
        </p:spPr>
        <p:txBody>
          <a:bodyPr wrap="square" lIns="45719" tIns="45719" rIns="45719" bIns="45719" numCol="1" anchor="ctr">
            <a:noAutofit/>
          </a:bodyPr>
          <a:lstStyle/>
          <a:p>
            <a:pPr algn="ctr">
              <a:defRPr sz="2000"/>
            </a:pPr>
            <a:r>
              <a:rPr lang="en-GB" sz="2000" dirty="0"/>
              <a:t>Safety monitoring</a:t>
            </a:r>
            <a:endParaRPr sz="2000" dirty="0"/>
          </a:p>
        </p:txBody>
      </p:sp>
    </p:spTree>
    <p:extLst>
      <p:ext uri="{BB962C8B-B14F-4D97-AF65-F5344CB8AC3E}">
        <p14:creationId xmlns:p14="http://schemas.microsoft.com/office/powerpoint/2010/main" val="1955218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F7B1-0866-4EED-A655-7CB2E0E37E14}"/>
              </a:ext>
            </a:extLst>
          </p:cNvPr>
          <p:cNvSpPr>
            <a:spLocks noGrp="1"/>
          </p:cNvSpPr>
          <p:nvPr>
            <p:ph type="title"/>
          </p:nvPr>
        </p:nvSpPr>
        <p:spPr/>
        <p:txBody>
          <a:bodyPr/>
          <a:lstStyle/>
          <a:p>
            <a:r>
              <a:rPr lang="en-US" dirty="0"/>
              <a:t>Questionnaire follow-up</a:t>
            </a:r>
            <a:endParaRPr lang="en-GB" dirty="0"/>
          </a:p>
        </p:txBody>
      </p:sp>
      <p:sp>
        <p:nvSpPr>
          <p:cNvPr id="3" name="Content Placeholder 2">
            <a:extLst>
              <a:ext uri="{FF2B5EF4-FFF2-40B4-BE49-F238E27FC236}">
                <a16:creationId xmlns:a16="http://schemas.microsoft.com/office/drawing/2014/main" id="{E71FF379-CB3E-4F82-B184-0740C0008981}"/>
              </a:ext>
            </a:extLst>
          </p:cNvPr>
          <p:cNvSpPr>
            <a:spLocks noGrp="1"/>
          </p:cNvSpPr>
          <p:nvPr>
            <p:ph idx="1"/>
          </p:nvPr>
        </p:nvSpPr>
        <p:spPr/>
        <p:txBody>
          <a:bodyPr/>
          <a:lstStyle/>
          <a:p>
            <a:r>
              <a:rPr lang="en-US" sz="2800" dirty="0"/>
              <a:t>At </a:t>
            </a:r>
            <a:r>
              <a:rPr lang="en-US" dirty="0"/>
              <a:t>90 days and 12 months</a:t>
            </a:r>
          </a:p>
          <a:p>
            <a:pPr lvl="1"/>
            <a:r>
              <a:rPr lang="en-GB" dirty="0" err="1"/>
              <a:t>EuroQol</a:t>
            </a:r>
            <a:r>
              <a:rPr lang="en-GB" dirty="0"/>
              <a:t> Health questionnaire (EQ-5D-5L)</a:t>
            </a:r>
          </a:p>
          <a:p>
            <a:pPr lvl="1"/>
            <a:r>
              <a:rPr lang="en-GB" dirty="0"/>
              <a:t>Health services and resource use questionnaire</a:t>
            </a:r>
          </a:p>
          <a:p>
            <a:pPr marL="457200" lvl="1" indent="0">
              <a:buNone/>
            </a:pPr>
            <a:endParaRPr lang="en-US" dirty="0"/>
          </a:p>
          <a:p>
            <a:r>
              <a:rPr lang="en-GB" dirty="0"/>
              <a:t>Questionnaire sent to patient at time point by ICNARC</a:t>
            </a:r>
          </a:p>
          <a:p>
            <a:r>
              <a:rPr lang="en-GB" dirty="0"/>
              <a:t>Non-responders called to check if received</a:t>
            </a:r>
          </a:p>
          <a:p>
            <a:pPr lvl="1"/>
            <a:endParaRPr lang="en-GB" dirty="0"/>
          </a:p>
          <a:p>
            <a:r>
              <a:rPr lang="en-GB" dirty="0"/>
              <a:t>If an inpatient at 90 days, site asked to approach patient to complete questionnaire in person</a:t>
            </a:r>
          </a:p>
          <a:p>
            <a:pPr lvl="1"/>
            <a:endParaRPr lang="en-US" dirty="0"/>
          </a:p>
          <a:p>
            <a:endParaRPr lang="en-GB" dirty="0"/>
          </a:p>
        </p:txBody>
      </p:sp>
      <p:sp>
        <p:nvSpPr>
          <p:cNvPr id="4" name="Slide Number Placeholder 3">
            <a:extLst>
              <a:ext uri="{FF2B5EF4-FFF2-40B4-BE49-F238E27FC236}">
                <a16:creationId xmlns:a16="http://schemas.microsoft.com/office/drawing/2014/main" id="{BC393764-20B6-4B0A-B472-AD653880ECF6}"/>
              </a:ext>
            </a:extLst>
          </p:cNvPr>
          <p:cNvSpPr>
            <a:spLocks noGrp="1"/>
          </p:cNvSpPr>
          <p:nvPr>
            <p:ph type="sldNum" sz="quarter" idx="2"/>
          </p:nvPr>
        </p:nvSpPr>
        <p:spPr/>
        <p:txBody>
          <a:bodyPr/>
          <a:lstStyle/>
          <a:p>
            <a:fld id="{86CB4B4D-7CA3-9044-876B-883B54F8677D}" type="slidenum">
              <a:rPr lang="en-GB" smtClean="0"/>
              <a:t>73</a:t>
            </a:fld>
            <a:endParaRPr lang="en-GB" dirty="0"/>
          </a:p>
        </p:txBody>
      </p:sp>
    </p:spTree>
    <p:extLst>
      <p:ext uri="{BB962C8B-B14F-4D97-AF65-F5344CB8AC3E}">
        <p14:creationId xmlns:p14="http://schemas.microsoft.com/office/powerpoint/2010/main" val="19369902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Agenda</a:t>
            </a:r>
          </a:p>
        </p:txBody>
      </p:sp>
      <p:sp>
        <p:nvSpPr>
          <p:cNvPr id="5123" name="Rectangle 3"/>
          <p:cNvSpPr>
            <a:spLocks noGrp="1" noChangeArrowheads="1"/>
          </p:cNvSpPr>
          <p:nvPr>
            <p:ph type="body" idx="1"/>
          </p:nvPr>
        </p:nvSpPr>
        <p:spPr/>
        <p:txBody>
          <a:bodyPr/>
          <a:lstStyle/>
          <a:p>
            <a:r>
              <a:rPr lang="en-US" altLang="en-US" dirty="0"/>
              <a:t>Background and trial design</a:t>
            </a:r>
          </a:p>
          <a:p>
            <a:r>
              <a:rPr lang="en-US" altLang="en-US" dirty="0"/>
              <a:t>Governance</a:t>
            </a:r>
          </a:p>
          <a:p>
            <a:r>
              <a:rPr lang="en-US" altLang="en-US" dirty="0"/>
              <a:t>Patient flow</a:t>
            </a:r>
          </a:p>
          <a:p>
            <a:r>
              <a:rPr lang="en-US" altLang="en-US" b="1" dirty="0"/>
              <a:t>Support/resources</a:t>
            </a:r>
          </a:p>
          <a:p>
            <a:pPr lvl="3">
              <a:buClr>
                <a:schemeClr val="accent1">
                  <a:lumMod val="50000"/>
                </a:schemeClr>
              </a:buClr>
            </a:pPr>
            <a:endParaRPr lang="en-US" altLang="en-US" dirty="0"/>
          </a:p>
        </p:txBody>
      </p:sp>
      <p:sp>
        <p:nvSpPr>
          <p:cNvPr id="3" name="Slide Number Placeholder 2">
            <a:extLst>
              <a:ext uri="{FF2B5EF4-FFF2-40B4-BE49-F238E27FC236}">
                <a16:creationId xmlns:a16="http://schemas.microsoft.com/office/drawing/2014/main" id="{8D63A576-D58E-4A5C-9BC7-64E119FA694A}"/>
              </a:ext>
            </a:extLst>
          </p:cNvPr>
          <p:cNvSpPr>
            <a:spLocks noGrp="1"/>
          </p:cNvSpPr>
          <p:nvPr>
            <p:ph type="sldNum" sz="quarter" idx="2"/>
          </p:nvPr>
        </p:nvSpPr>
        <p:spPr/>
        <p:txBody>
          <a:bodyPr/>
          <a:lstStyle/>
          <a:p>
            <a:fld id="{86CB4B4D-7CA3-9044-876B-883B54F8677D}" type="slidenum">
              <a:rPr lang="en-GB" smtClean="0"/>
              <a:t>74</a:t>
            </a:fld>
            <a:endParaRPr lang="en-GB" dirty="0"/>
          </a:p>
        </p:txBody>
      </p:sp>
    </p:spTree>
    <p:extLst>
      <p:ext uri="{BB962C8B-B14F-4D97-AF65-F5344CB8AC3E}">
        <p14:creationId xmlns:p14="http://schemas.microsoft.com/office/powerpoint/2010/main" val="7544350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D98B1-6910-470B-88CD-1E54B1D8660F}"/>
              </a:ext>
            </a:extLst>
          </p:cNvPr>
          <p:cNvSpPr>
            <a:spLocks noGrp="1"/>
          </p:cNvSpPr>
          <p:nvPr>
            <p:ph type="title"/>
          </p:nvPr>
        </p:nvSpPr>
        <p:spPr/>
        <p:txBody>
          <a:bodyPr/>
          <a:lstStyle/>
          <a:p>
            <a:r>
              <a:rPr lang="en-US" dirty="0"/>
              <a:t>Support/resources</a:t>
            </a:r>
            <a:endParaRPr lang="en-GB" dirty="0"/>
          </a:p>
        </p:txBody>
      </p:sp>
      <p:sp>
        <p:nvSpPr>
          <p:cNvPr id="3" name="Content Placeholder 2">
            <a:extLst>
              <a:ext uri="{FF2B5EF4-FFF2-40B4-BE49-F238E27FC236}">
                <a16:creationId xmlns:a16="http://schemas.microsoft.com/office/drawing/2014/main" id="{379AB4B5-A6AA-4E6E-AB12-B391053FE78B}"/>
              </a:ext>
            </a:extLst>
          </p:cNvPr>
          <p:cNvSpPr>
            <a:spLocks noGrp="1"/>
          </p:cNvSpPr>
          <p:nvPr>
            <p:ph idx="1"/>
          </p:nvPr>
        </p:nvSpPr>
        <p:spPr/>
        <p:txBody>
          <a:bodyPr/>
          <a:lstStyle/>
          <a:p>
            <a:pPr>
              <a:spcBef>
                <a:spcPts val="200"/>
              </a:spcBef>
            </a:pPr>
            <a:r>
              <a:rPr lang="en-GB" sz="2400" dirty="0"/>
              <a:t>Site Initiation Visits</a:t>
            </a:r>
          </a:p>
          <a:p>
            <a:pPr>
              <a:spcBef>
                <a:spcPts val="200"/>
              </a:spcBef>
            </a:pPr>
            <a:r>
              <a:rPr lang="en-GB" sz="2400" dirty="0"/>
              <a:t>Site Zoom/Teams calls</a:t>
            </a:r>
          </a:p>
          <a:p>
            <a:pPr>
              <a:spcBef>
                <a:spcPts val="200"/>
              </a:spcBef>
            </a:pPr>
            <a:r>
              <a:rPr lang="en-GB" sz="2400" dirty="0"/>
              <a:t>Routine Monitoring Visits </a:t>
            </a:r>
          </a:p>
          <a:p>
            <a:pPr>
              <a:spcBef>
                <a:spcPts val="200"/>
              </a:spcBef>
            </a:pPr>
            <a:r>
              <a:rPr lang="en-GB" sz="2400" dirty="0"/>
              <a:t>Regular recruitment updates</a:t>
            </a:r>
          </a:p>
          <a:p>
            <a:pPr>
              <a:spcBef>
                <a:spcPts val="200"/>
              </a:spcBef>
            </a:pPr>
            <a:r>
              <a:rPr lang="en-GB" sz="2400" dirty="0"/>
              <a:t>Training sessions</a:t>
            </a:r>
          </a:p>
          <a:p>
            <a:pPr>
              <a:spcBef>
                <a:spcPts val="200"/>
              </a:spcBef>
            </a:pPr>
            <a:r>
              <a:rPr lang="en-GB" sz="2400" dirty="0"/>
              <a:t>CRF and Consent guidance documents </a:t>
            </a:r>
          </a:p>
          <a:p>
            <a:pPr>
              <a:spcBef>
                <a:spcPts val="200"/>
              </a:spcBef>
            </a:pPr>
            <a:r>
              <a:rPr lang="en-GB" sz="2400" dirty="0"/>
              <a:t>Bedside summary sheet</a:t>
            </a:r>
          </a:p>
          <a:p>
            <a:pPr>
              <a:spcBef>
                <a:spcPts val="200"/>
              </a:spcBef>
            </a:pPr>
            <a:r>
              <a:rPr lang="en-GB" sz="2400" dirty="0"/>
              <a:t>Posters</a:t>
            </a:r>
          </a:p>
          <a:p>
            <a:pPr>
              <a:spcBef>
                <a:spcPts val="200"/>
              </a:spcBef>
            </a:pPr>
            <a:r>
              <a:rPr lang="en-GB" sz="2400" dirty="0"/>
              <a:t>Certificate templates</a:t>
            </a:r>
          </a:p>
          <a:p>
            <a:pPr>
              <a:spcBef>
                <a:spcPts val="200"/>
              </a:spcBef>
            </a:pPr>
            <a:r>
              <a:rPr lang="en-GB" sz="2400" dirty="0"/>
              <a:t>Labels/stickers</a:t>
            </a:r>
          </a:p>
          <a:p>
            <a:pPr>
              <a:spcBef>
                <a:spcPts val="200"/>
              </a:spcBef>
            </a:pPr>
            <a:r>
              <a:rPr lang="en-GB" sz="2400" dirty="0"/>
              <a:t>Pens / Notepads</a:t>
            </a:r>
          </a:p>
          <a:p>
            <a:pPr marL="0" indent="0">
              <a:buNone/>
            </a:pPr>
            <a:endParaRPr lang="en-GB" sz="2000" dirty="0"/>
          </a:p>
          <a:p>
            <a:pPr marL="0" indent="0">
              <a:buNone/>
            </a:pPr>
            <a:r>
              <a:rPr lang="en-GB" sz="2400" dirty="0"/>
              <a:t>…let us know if you have any other ideas!</a:t>
            </a:r>
          </a:p>
          <a:p>
            <a:endParaRPr lang="en-GB" dirty="0"/>
          </a:p>
        </p:txBody>
      </p:sp>
      <p:sp>
        <p:nvSpPr>
          <p:cNvPr id="4" name="Slide Number Placeholder 3">
            <a:extLst>
              <a:ext uri="{FF2B5EF4-FFF2-40B4-BE49-F238E27FC236}">
                <a16:creationId xmlns:a16="http://schemas.microsoft.com/office/drawing/2014/main" id="{A8237B25-A31F-4D95-A4B5-D635D3EF6F92}"/>
              </a:ext>
            </a:extLst>
          </p:cNvPr>
          <p:cNvSpPr>
            <a:spLocks noGrp="1"/>
          </p:cNvSpPr>
          <p:nvPr>
            <p:ph type="sldNum" sz="quarter" idx="2"/>
          </p:nvPr>
        </p:nvSpPr>
        <p:spPr/>
        <p:txBody>
          <a:bodyPr/>
          <a:lstStyle/>
          <a:p>
            <a:fld id="{86CB4B4D-7CA3-9044-876B-883B54F8677D}" type="slidenum">
              <a:rPr lang="en-GB" smtClean="0"/>
              <a:t>75</a:t>
            </a:fld>
            <a:endParaRPr lang="en-GB" dirty="0"/>
          </a:p>
        </p:txBody>
      </p:sp>
    </p:spTree>
    <p:extLst>
      <p:ext uri="{BB962C8B-B14F-4D97-AF65-F5344CB8AC3E}">
        <p14:creationId xmlns:p14="http://schemas.microsoft.com/office/powerpoint/2010/main" val="28347989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DDE8E-7E68-4178-BC7E-F5486F42E7C9}"/>
              </a:ext>
            </a:extLst>
          </p:cNvPr>
          <p:cNvSpPr>
            <a:spLocks noGrp="1"/>
          </p:cNvSpPr>
          <p:nvPr>
            <p:ph type="title"/>
          </p:nvPr>
        </p:nvSpPr>
        <p:spPr/>
        <p:txBody>
          <a:bodyPr/>
          <a:lstStyle/>
          <a:p>
            <a:r>
              <a:rPr lang="en-US" dirty="0"/>
              <a:t>Local resources</a:t>
            </a:r>
            <a:endParaRPr lang="en-GB" dirty="0"/>
          </a:p>
        </p:txBody>
      </p:sp>
      <p:sp>
        <p:nvSpPr>
          <p:cNvPr id="3" name="Content Placeholder 2">
            <a:extLst>
              <a:ext uri="{FF2B5EF4-FFF2-40B4-BE49-F238E27FC236}">
                <a16:creationId xmlns:a16="http://schemas.microsoft.com/office/drawing/2014/main" id="{8B2597B2-2A95-4BA7-AA04-DE45C2240FB5}"/>
              </a:ext>
            </a:extLst>
          </p:cNvPr>
          <p:cNvSpPr>
            <a:spLocks noGrp="1"/>
          </p:cNvSpPr>
          <p:nvPr>
            <p:ph idx="1"/>
          </p:nvPr>
        </p:nvSpPr>
        <p:spPr/>
        <p:txBody>
          <a:bodyPr/>
          <a:lstStyle/>
          <a:p>
            <a:r>
              <a:rPr lang="en-GB" dirty="0"/>
              <a:t>Direct research costs from ICNARC </a:t>
            </a:r>
          </a:p>
          <a:p>
            <a:pPr lvl="1"/>
            <a:r>
              <a:rPr lang="en-US" dirty="0"/>
              <a:t>Start-up fee (on </a:t>
            </a:r>
            <a:r>
              <a:rPr lang="en-US" dirty="0" err="1"/>
              <a:t>randomisation</a:t>
            </a:r>
            <a:r>
              <a:rPr lang="en-US" dirty="0"/>
              <a:t> of first patient)</a:t>
            </a:r>
            <a:r>
              <a:rPr lang="en-GB" dirty="0"/>
              <a:t>: £250</a:t>
            </a:r>
          </a:p>
          <a:p>
            <a:pPr lvl="1"/>
            <a:r>
              <a:rPr lang="en-GB" dirty="0">
                <a:effectLst/>
                <a:ea typeface="Times New Roman" panose="02020603050405020304" pitchFamily="18" charset="0"/>
              </a:rPr>
              <a:t>Per eligible patient randomised and approached for consent</a:t>
            </a:r>
            <a:r>
              <a:rPr lang="en-GB" dirty="0"/>
              <a:t>: £175</a:t>
            </a:r>
          </a:p>
          <a:p>
            <a:pPr lvl="1"/>
            <a:r>
              <a:rPr lang="en-GB" dirty="0"/>
              <a:t>Close-down: £250</a:t>
            </a:r>
          </a:p>
          <a:p>
            <a:endParaRPr lang="en-GB" dirty="0"/>
          </a:p>
          <a:p>
            <a:r>
              <a:rPr lang="en-GB" dirty="0"/>
              <a:t>Each invoice must quote a unique PO number, requested in advance from </a:t>
            </a:r>
            <a:r>
              <a:rPr lang="en-GB" dirty="0">
                <a:hlinkClick r:id="rId2"/>
              </a:rPr>
              <a:t>mosaicc@icnarc.org</a:t>
            </a:r>
            <a:r>
              <a:rPr lang="en-GB" dirty="0"/>
              <a:t> </a:t>
            </a:r>
          </a:p>
          <a:p>
            <a:endParaRPr lang="en-GB" dirty="0"/>
          </a:p>
          <a:p>
            <a:r>
              <a:rPr lang="en-GB" dirty="0"/>
              <a:t>Adopted on NIHR Portfolio (</a:t>
            </a:r>
            <a:r>
              <a:rPr lang="en-GB" dirty="0">
                <a:latin typeface="+mn-lt"/>
              </a:rPr>
              <a:t>49697</a:t>
            </a:r>
            <a:r>
              <a:rPr lang="en-GB" dirty="0"/>
              <a:t>)</a:t>
            </a:r>
          </a:p>
          <a:p>
            <a:endParaRPr lang="en-GB" dirty="0"/>
          </a:p>
        </p:txBody>
      </p:sp>
      <p:sp>
        <p:nvSpPr>
          <p:cNvPr id="4" name="Slide Number Placeholder 3">
            <a:extLst>
              <a:ext uri="{FF2B5EF4-FFF2-40B4-BE49-F238E27FC236}">
                <a16:creationId xmlns:a16="http://schemas.microsoft.com/office/drawing/2014/main" id="{C87A6B57-3871-4570-A7C6-EA7CE2E17E76}"/>
              </a:ext>
            </a:extLst>
          </p:cNvPr>
          <p:cNvSpPr>
            <a:spLocks noGrp="1"/>
          </p:cNvSpPr>
          <p:nvPr>
            <p:ph type="sldNum" sz="quarter" idx="2"/>
          </p:nvPr>
        </p:nvSpPr>
        <p:spPr/>
        <p:txBody>
          <a:bodyPr/>
          <a:lstStyle/>
          <a:p>
            <a:fld id="{86CB4B4D-7CA3-9044-876B-883B54F8677D}" type="slidenum">
              <a:rPr lang="en-GB" smtClean="0"/>
              <a:t>76</a:t>
            </a:fld>
            <a:endParaRPr lang="en-GB" dirty="0"/>
          </a:p>
        </p:txBody>
      </p:sp>
    </p:spTree>
    <p:extLst>
      <p:ext uri="{BB962C8B-B14F-4D97-AF65-F5344CB8AC3E}">
        <p14:creationId xmlns:p14="http://schemas.microsoft.com/office/powerpoint/2010/main" val="19932681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82D54-8645-4F7C-991A-04904BEEF8B0}"/>
              </a:ext>
            </a:extLst>
          </p:cNvPr>
          <p:cNvSpPr>
            <a:spLocks noGrp="1"/>
          </p:cNvSpPr>
          <p:nvPr>
            <p:ph type="title"/>
          </p:nvPr>
        </p:nvSpPr>
        <p:spPr/>
        <p:txBody>
          <a:bodyPr/>
          <a:lstStyle/>
          <a:p>
            <a:r>
              <a:rPr lang="en-US" dirty="0"/>
              <a:t>Things we need from you</a:t>
            </a:r>
            <a:endParaRPr lang="en-GB" dirty="0"/>
          </a:p>
        </p:txBody>
      </p:sp>
      <p:sp>
        <p:nvSpPr>
          <p:cNvPr id="3" name="Content Placeholder 2">
            <a:extLst>
              <a:ext uri="{FF2B5EF4-FFF2-40B4-BE49-F238E27FC236}">
                <a16:creationId xmlns:a16="http://schemas.microsoft.com/office/drawing/2014/main" id="{AAB14197-F936-42E5-A7C6-31AC6EAFD5D3}"/>
              </a:ext>
            </a:extLst>
          </p:cNvPr>
          <p:cNvSpPr>
            <a:spLocks noGrp="1"/>
          </p:cNvSpPr>
          <p:nvPr>
            <p:ph idx="1"/>
          </p:nvPr>
        </p:nvSpPr>
        <p:spPr/>
        <p:txBody>
          <a:bodyPr/>
          <a:lstStyle/>
          <a:p>
            <a:r>
              <a:rPr lang="en-GB" dirty="0"/>
              <a:t>Prior to site activation:</a:t>
            </a:r>
          </a:p>
          <a:p>
            <a:pPr lvl="1">
              <a:spcBef>
                <a:spcPts val="0"/>
              </a:spcBef>
            </a:pPr>
            <a:r>
              <a:rPr lang="en-GB" dirty="0"/>
              <a:t>Local training and awareness raising</a:t>
            </a:r>
          </a:p>
          <a:p>
            <a:pPr lvl="1">
              <a:spcBef>
                <a:spcPts val="0"/>
              </a:spcBef>
            </a:pPr>
            <a:r>
              <a:rPr lang="en-GB" dirty="0"/>
              <a:t>Confirmation of capacity and capability</a:t>
            </a:r>
          </a:p>
          <a:p>
            <a:pPr lvl="1">
              <a:spcBef>
                <a:spcPts val="0"/>
              </a:spcBef>
            </a:pPr>
            <a:r>
              <a:rPr lang="en-GB" dirty="0"/>
              <a:t>Signed study agreement</a:t>
            </a:r>
          </a:p>
          <a:p>
            <a:pPr lvl="1">
              <a:spcBef>
                <a:spcPts val="0"/>
              </a:spcBef>
            </a:pPr>
            <a:r>
              <a:rPr lang="en-GB" dirty="0"/>
              <a:t>Delegation and Training Logs</a:t>
            </a:r>
          </a:p>
          <a:p>
            <a:pPr lvl="1">
              <a:spcBef>
                <a:spcPts val="0"/>
              </a:spcBef>
            </a:pPr>
            <a:r>
              <a:rPr lang="en-GB" dirty="0"/>
              <a:t>Research Staff Contacts Form</a:t>
            </a:r>
          </a:p>
          <a:p>
            <a:pPr lvl="1">
              <a:spcBef>
                <a:spcPts val="0"/>
              </a:spcBef>
            </a:pPr>
            <a:r>
              <a:rPr lang="en-GB" dirty="0"/>
              <a:t>PI Statement and CV</a:t>
            </a:r>
          </a:p>
          <a:p>
            <a:pPr lvl="1">
              <a:spcBef>
                <a:spcPts val="0"/>
              </a:spcBef>
            </a:pPr>
            <a:r>
              <a:rPr lang="en-GB" dirty="0"/>
              <a:t>GCP certificates</a:t>
            </a:r>
          </a:p>
          <a:p>
            <a:pPr lvl="1">
              <a:spcBef>
                <a:spcPts val="0"/>
              </a:spcBef>
            </a:pPr>
            <a:r>
              <a:rPr lang="en-GB" dirty="0"/>
              <a:t>Confirm screening start date</a:t>
            </a:r>
          </a:p>
          <a:p>
            <a:pPr lvl="1">
              <a:spcBef>
                <a:spcPts val="0"/>
              </a:spcBef>
            </a:pPr>
            <a:endParaRPr lang="en-GB" sz="1000" dirty="0"/>
          </a:p>
          <a:p>
            <a:r>
              <a:rPr lang="en-GB" dirty="0"/>
              <a:t>Before/following activation:</a:t>
            </a:r>
          </a:p>
          <a:p>
            <a:pPr lvl="1">
              <a:spcBef>
                <a:spcPts val="0"/>
              </a:spcBef>
            </a:pPr>
            <a:r>
              <a:rPr lang="en-GB" dirty="0"/>
              <a:t>ISF checklist</a:t>
            </a:r>
          </a:p>
          <a:p>
            <a:pPr lvl="1">
              <a:spcBef>
                <a:spcPts val="0"/>
              </a:spcBef>
            </a:pPr>
            <a:r>
              <a:rPr lang="en-GB" dirty="0"/>
              <a:t>Screening and Enrolment Log </a:t>
            </a:r>
          </a:p>
        </p:txBody>
      </p:sp>
      <p:sp>
        <p:nvSpPr>
          <p:cNvPr id="4" name="Slide Number Placeholder 3">
            <a:extLst>
              <a:ext uri="{FF2B5EF4-FFF2-40B4-BE49-F238E27FC236}">
                <a16:creationId xmlns:a16="http://schemas.microsoft.com/office/drawing/2014/main" id="{2F614BBF-786F-4EEA-B59C-51BB6902D15A}"/>
              </a:ext>
            </a:extLst>
          </p:cNvPr>
          <p:cNvSpPr>
            <a:spLocks noGrp="1"/>
          </p:cNvSpPr>
          <p:nvPr>
            <p:ph type="sldNum" sz="quarter" idx="2"/>
          </p:nvPr>
        </p:nvSpPr>
        <p:spPr/>
        <p:txBody>
          <a:bodyPr/>
          <a:lstStyle/>
          <a:p>
            <a:fld id="{86CB4B4D-7CA3-9044-876B-883B54F8677D}" type="slidenum">
              <a:rPr lang="en-GB" smtClean="0"/>
              <a:t>77</a:t>
            </a:fld>
            <a:endParaRPr lang="en-GB" dirty="0"/>
          </a:p>
        </p:txBody>
      </p:sp>
      <p:pic>
        <p:nvPicPr>
          <p:cNvPr id="8" name="Picture 7">
            <a:extLst>
              <a:ext uri="{FF2B5EF4-FFF2-40B4-BE49-F238E27FC236}">
                <a16:creationId xmlns:a16="http://schemas.microsoft.com/office/drawing/2014/main" id="{B2FE21AA-B6EF-4239-9070-BE5D1CCEA16E}"/>
              </a:ext>
            </a:extLst>
          </p:cNvPr>
          <p:cNvPicPr>
            <a:picLocks noChangeAspect="1"/>
          </p:cNvPicPr>
          <p:nvPr/>
        </p:nvPicPr>
        <p:blipFill>
          <a:blip r:embed="rId2"/>
          <a:stretch>
            <a:fillRect/>
          </a:stretch>
        </p:blipFill>
        <p:spPr>
          <a:xfrm flipH="1" flipV="1">
            <a:off x="9387436" y="3772257"/>
            <a:ext cx="1296144" cy="1296144"/>
          </a:xfrm>
          <a:prstGeom prst="rect">
            <a:avLst/>
          </a:prstGeom>
        </p:spPr>
      </p:pic>
      <p:sp>
        <p:nvSpPr>
          <p:cNvPr id="9" name="TextBox 8">
            <a:extLst>
              <a:ext uri="{FF2B5EF4-FFF2-40B4-BE49-F238E27FC236}">
                <a16:creationId xmlns:a16="http://schemas.microsoft.com/office/drawing/2014/main" id="{B77D4264-3F71-46C3-957B-41C997655C2F}"/>
              </a:ext>
            </a:extLst>
          </p:cNvPr>
          <p:cNvSpPr txBox="1"/>
          <p:nvPr/>
        </p:nvSpPr>
        <p:spPr>
          <a:xfrm>
            <a:off x="8487336" y="2294929"/>
            <a:ext cx="3096344" cy="1477328"/>
          </a:xfrm>
          <a:prstGeom prst="rect">
            <a:avLst/>
          </a:prstGeom>
          <a:noFill/>
        </p:spPr>
        <p:txBody>
          <a:bodyPr wrap="square" rtlCol="0">
            <a:spAutoFit/>
          </a:bodyPr>
          <a:lstStyle/>
          <a:p>
            <a:r>
              <a:rPr lang="en-US" dirty="0"/>
              <a:t>ISF available for download: </a:t>
            </a:r>
            <a:r>
              <a:rPr lang="en-US" u="sng" dirty="0">
                <a:solidFill>
                  <a:schemeClr val="accent5">
                    <a:lumMod val="50000"/>
                  </a:schemeClr>
                </a:solidFill>
              </a:rPr>
              <a:t>https://www.icnarc.org/Our-Research/Studies/Current-Studies/MOSAICC/Information-for-sites/Site-Setup/ISF</a:t>
            </a:r>
            <a:endParaRPr lang="en-GB" u="sng" dirty="0">
              <a:solidFill>
                <a:schemeClr val="accent5">
                  <a:lumMod val="50000"/>
                </a:schemeClr>
              </a:solidFill>
            </a:endParaRPr>
          </a:p>
        </p:txBody>
      </p:sp>
      <p:sp>
        <p:nvSpPr>
          <p:cNvPr id="11" name="Rectangle: Rounded Corners 10">
            <a:extLst>
              <a:ext uri="{FF2B5EF4-FFF2-40B4-BE49-F238E27FC236}">
                <a16:creationId xmlns:a16="http://schemas.microsoft.com/office/drawing/2014/main" id="{24BC13A5-DFBE-42B3-BD74-E4DCB14B31F8}"/>
              </a:ext>
            </a:extLst>
          </p:cNvPr>
          <p:cNvSpPr/>
          <p:nvPr/>
        </p:nvSpPr>
        <p:spPr>
          <a:xfrm>
            <a:off x="8367320" y="2132856"/>
            <a:ext cx="3216359" cy="29934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31714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7F4FF-6905-41C7-9824-054224677893}"/>
              </a:ext>
            </a:extLst>
          </p:cNvPr>
          <p:cNvSpPr>
            <a:spLocks noGrp="1"/>
          </p:cNvSpPr>
          <p:nvPr>
            <p:ph type="title"/>
          </p:nvPr>
        </p:nvSpPr>
        <p:spPr/>
        <p:txBody>
          <a:bodyPr/>
          <a:lstStyle/>
          <a:p>
            <a:r>
              <a:rPr lang="en-US" dirty="0"/>
              <a:t>Lead Investigators			ICNARC CTU Team</a:t>
            </a:r>
            <a:endParaRPr lang="en-GB" dirty="0"/>
          </a:p>
        </p:txBody>
      </p:sp>
      <p:sp>
        <p:nvSpPr>
          <p:cNvPr id="3" name="Content Placeholder 2">
            <a:extLst>
              <a:ext uri="{FF2B5EF4-FFF2-40B4-BE49-F238E27FC236}">
                <a16:creationId xmlns:a16="http://schemas.microsoft.com/office/drawing/2014/main" id="{32174817-7CE4-4071-86E1-BF11A144DF45}"/>
              </a:ext>
            </a:extLst>
          </p:cNvPr>
          <p:cNvSpPr>
            <a:spLocks noGrp="1"/>
          </p:cNvSpPr>
          <p:nvPr>
            <p:ph idx="1"/>
          </p:nvPr>
        </p:nvSpPr>
        <p:spPr>
          <a:xfrm>
            <a:off x="1487487" y="757511"/>
            <a:ext cx="10273144" cy="4983162"/>
          </a:xfrm>
        </p:spPr>
        <p:txBody>
          <a:bodyPr/>
          <a:lstStyle/>
          <a:p>
            <a:pPr>
              <a:lnSpc>
                <a:spcPct val="115000"/>
              </a:lnSpc>
              <a:spcBef>
                <a:spcPts val="200"/>
              </a:spcBef>
            </a:pPr>
            <a:r>
              <a:rPr lang="en-GB" sz="2000" dirty="0">
                <a:ea typeface="Arial" panose="020B0604020202020204" pitchFamily="34" charset="0"/>
                <a:cs typeface="Arial" panose="020B0604020202020204" pitchFamily="34" charset="0"/>
              </a:rPr>
              <a:t>Lui </a:t>
            </a:r>
            <a:r>
              <a:rPr lang="en-GB" sz="2000" dirty="0" err="1">
                <a:ea typeface="Arial" panose="020B0604020202020204" pitchFamily="34" charset="0"/>
                <a:cs typeface="Arial" panose="020B0604020202020204" pitchFamily="34" charset="0"/>
              </a:rPr>
              <a:t>Forni</a:t>
            </a:r>
            <a:r>
              <a:rPr lang="en-GB" sz="2000" dirty="0">
                <a:ea typeface="Arial" panose="020B0604020202020204" pitchFamily="34" charset="0"/>
                <a:cs typeface="Arial" panose="020B0604020202020204" pitchFamily="34" charset="0"/>
              </a:rPr>
              <a:t> (Chief Investigator)</a:t>
            </a:r>
          </a:p>
          <a:p>
            <a:pPr>
              <a:lnSpc>
                <a:spcPct val="115000"/>
              </a:lnSpc>
              <a:spcBef>
                <a:spcPts val="200"/>
              </a:spcBef>
            </a:pPr>
            <a:r>
              <a:rPr lang="en-GB" sz="2000" dirty="0">
                <a:effectLst/>
                <a:ea typeface="Arial" panose="020B0604020202020204" pitchFamily="34" charset="0"/>
                <a:cs typeface="Arial" panose="020B0604020202020204" pitchFamily="34" charset="0"/>
              </a:rPr>
              <a:t>Nick Selby </a:t>
            </a:r>
            <a:r>
              <a:rPr lang="en-GB" sz="2000" dirty="0">
                <a:ea typeface="Arial" panose="020B0604020202020204" pitchFamily="34" charset="0"/>
                <a:cs typeface="Arial" panose="020B0604020202020204" pitchFamily="34" charset="0"/>
              </a:rPr>
              <a:t>(Chief Investigator)</a:t>
            </a:r>
          </a:p>
          <a:p>
            <a:pPr>
              <a:lnSpc>
                <a:spcPct val="115000"/>
              </a:lnSpc>
              <a:spcBef>
                <a:spcPts val="200"/>
              </a:spcBef>
            </a:pPr>
            <a:r>
              <a:rPr lang="en-GB" sz="2000" dirty="0"/>
              <a:t>James Doidge (Senior Statistician)</a:t>
            </a:r>
          </a:p>
          <a:p>
            <a:pPr>
              <a:lnSpc>
                <a:spcPct val="115000"/>
              </a:lnSpc>
              <a:spcBef>
                <a:spcPts val="200"/>
              </a:spcBef>
            </a:pPr>
            <a:r>
              <a:rPr lang="en-GB" sz="2000" dirty="0">
                <a:ea typeface="Arial" panose="020B0604020202020204" pitchFamily="34" charset="0"/>
                <a:cs typeface="Arial" panose="020B0604020202020204" pitchFamily="34" charset="0"/>
              </a:rPr>
              <a:t>Doug Gould (Senior Researcher)</a:t>
            </a:r>
          </a:p>
          <a:p>
            <a:pPr>
              <a:lnSpc>
                <a:spcPct val="115000"/>
              </a:lnSpc>
              <a:spcBef>
                <a:spcPts val="200"/>
              </a:spcBef>
            </a:pPr>
            <a:r>
              <a:rPr lang="en-GB" sz="2000" dirty="0">
                <a:ea typeface="Arial" panose="020B0604020202020204" pitchFamily="34" charset="0"/>
                <a:cs typeface="Arial" panose="020B0604020202020204" pitchFamily="34" charset="0"/>
              </a:rPr>
              <a:t>David Harrison (Head Statistician)</a:t>
            </a:r>
            <a:endParaRPr lang="en-GB" sz="2000" dirty="0">
              <a:effectLst/>
              <a:ea typeface="Arial" panose="020B0604020202020204" pitchFamily="34" charset="0"/>
              <a:cs typeface="Arial" panose="020B0604020202020204" pitchFamily="34" charset="0"/>
            </a:endParaRPr>
          </a:p>
          <a:p>
            <a:pPr>
              <a:lnSpc>
                <a:spcPct val="115000"/>
              </a:lnSpc>
              <a:spcBef>
                <a:spcPts val="200"/>
              </a:spcBef>
            </a:pPr>
            <a:r>
              <a:rPr lang="en-GB" sz="2000" dirty="0">
                <a:ea typeface="Arial" panose="020B0604020202020204" pitchFamily="34" charset="0"/>
                <a:cs typeface="Arial" panose="020B0604020202020204" pitchFamily="34" charset="0"/>
              </a:rPr>
              <a:t>Luke Hodgson (Consultant)</a:t>
            </a:r>
          </a:p>
          <a:p>
            <a:pPr>
              <a:lnSpc>
                <a:spcPct val="115000"/>
              </a:lnSpc>
              <a:spcBef>
                <a:spcPts val="200"/>
              </a:spcBef>
            </a:pPr>
            <a:r>
              <a:rPr lang="en-GB" sz="2000" dirty="0">
                <a:effectLst/>
                <a:ea typeface="Arial" panose="020B0604020202020204" pitchFamily="34" charset="0"/>
                <a:cs typeface="Arial" panose="020B0604020202020204" pitchFamily="34" charset="0"/>
              </a:rPr>
              <a:t>Kathy Rowan </a:t>
            </a:r>
            <a:r>
              <a:rPr lang="en-GB" sz="2000" dirty="0"/>
              <a:t>(CTU Director)</a:t>
            </a:r>
          </a:p>
          <a:p>
            <a:pPr>
              <a:lnSpc>
                <a:spcPct val="115000"/>
              </a:lnSpc>
              <a:spcBef>
                <a:spcPts val="200"/>
              </a:spcBef>
            </a:pPr>
            <a:r>
              <a:rPr lang="en-GB" sz="2000" dirty="0"/>
              <a:t>Zia Sadique (Health Economist)</a:t>
            </a:r>
          </a:p>
          <a:p>
            <a:pPr>
              <a:lnSpc>
                <a:spcPct val="115000"/>
              </a:lnSpc>
              <a:spcBef>
                <a:spcPts val="200"/>
              </a:spcBef>
            </a:pPr>
            <a:r>
              <a:rPr lang="en-GB" sz="2000" dirty="0">
                <a:ea typeface="Arial" panose="020B0604020202020204" pitchFamily="34" charset="0"/>
                <a:cs typeface="Arial" panose="020B0604020202020204" pitchFamily="34" charset="0"/>
              </a:rPr>
              <a:t>Manu </a:t>
            </a:r>
            <a:r>
              <a:rPr lang="en-GB" sz="2000" dirty="0" err="1">
                <a:ea typeface="Arial" panose="020B0604020202020204" pitchFamily="34" charset="0"/>
                <a:cs typeface="Arial" panose="020B0604020202020204" pitchFamily="34" charset="0"/>
              </a:rPr>
              <a:t>Shankar-Hari</a:t>
            </a:r>
            <a:r>
              <a:rPr lang="en-GB" sz="2000" dirty="0">
                <a:ea typeface="Arial" panose="020B0604020202020204" pitchFamily="34" charset="0"/>
                <a:cs typeface="Arial" panose="020B0604020202020204" pitchFamily="34" charset="0"/>
              </a:rPr>
              <a:t> (Professor)</a:t>
            </a:r>
          </a:p>
          <a:p>
            <a:pPr>
              <a:lnSpc>
                <a:spcPct val="115000"/>
              </a:lnSpc>
              <a:spcBef>
                <a:spcPts val="200"/>
              </a:spcBef>
            </a:pPr>
            <a:r>
              <a:rPr lang="en-GB" sz="2000" dirty="0">
                <a:ea typeface="Arial" panose="020B0604020202020204" pitchFamily="34" charset="0"/>
                <a:cs typeface="Arial" panose="020B0604020202020204" pitchFamily="34" charset="0"/>
              </a:rPr>
              <a:t>Michael Wise (Patient representative)</a:t>
            </a:r>
          </a:p>
          <a:p>
            <a:pPr>
              <a:lnSpc>
                <a:spcPct val="115000"/>
              </a:lnSpc>
              <a:spcBef>
                <a:spcPts val="200"/>
              </a:spcBef>
            </a:pPr>
            <a:r>
              <a:rPr lang="en-GB" sz="2000" dirty="0">
                <a:effectLst/>
                <a:ea typeface="Arial" panose="020B0604020202020204" pitchFamily="34" charset="0"/>
                <a:cs typeface="Arial" panose="020B0604020202020204" pitchFamily="34" charset="0"/>
              </a:rPr>
              <a:t>Kelly Wright (Lead AKI Nurse)</a:t>
            </a:r>
          </a:p>
          <a:p>
            <a:pPr>
              <a:lnSpc>
                <a:spcPct val="115000"/>
              </a:lnSpc>
              <a:spcBef>
                <a:spcPts val="200"/>
              </a:spcBef>
            </a:pPr>
            <a:endParaRPr lang="en-GB" sz="2000" dirty="0">
              <a:effectLst/>
              <a:ea typeface="Arial" panose="020B060402020202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30316BDC-99DA-4BCC-9C79-98E949EA605F}"/>
              </a:ext>
            </a:extLst>
          </p:cNvPr>
          <p:cNvSpPr>
            <a:spLocks noGrp="1"/>
          </p:cNvSpPr>
          <p:nvPr>
            <p:ph type="sldNum" sz="quarter" idx="2"/>
          </p:nvPr>
        </p:nvSpPr>
        <p:spPr/>
        <p:txBody>
          <a:bodyPr/>
          <a:lstStyle/>
          <a:p>
            <a:fld id="{86CB4B4D-7CA3-9044-876B-883B54F8677D}" type="slidenum">
              <a:rPr lang="en-GB" smtClean="0"/>
              <a:t>78</a:t>
            </a:fld>
            <a:endParaRPr lang="en-GB" dirty="0"/>
          </a:p>
        </p:txBody>
      </p:sp>
      <p:sp>
        <p:nvSpPr>
          <p:cNvPr id="5" name="Content Placeholder 2">
            <a:extLst>
              <a:ext uri="{FF2B5EF4-FFF2-40B4-BE49-F238E27FC236}">
                <a16:creationId xmlns:a16="http://schemas.microsoft.com/office/drawing/2014/main" id="{566DDB26-964E-43C6-BA66-271CCD2A8220}"/>
              </a:ext>
            </a:extLst>
          </p:cNvPr>
          <p:cNvSpPr txBox="1">
            <a:spLocks/>
          </p:cNvSpPr>
          <p:nvPr/>
        </p:nvSpPr>
        <p:spPr bwMode="auto">
          <a:xfrm>
            <a:off x="6432373" y="692696"/>
            <a:ext cx="5328592" cy="498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B0F0"/>
              </a:buClr>
              <a:buChar char="•"/>
              <a:defRPr sz="2800">
                <a:solidFill>
                  <a:srgbClr val="757477"/>
                </a:solidFill>
                <a:latin typeface="+mn-lt"/>
                <a:ea typeface="+mn-ea"/>
                <a:cs typeface="+mn-cs"/>
              </a:defRPr>
            </a:lvl1pPr>
            <a:lvl2pPr marL="742950" indent="-285750" algn="l" rtl="0" eaLnBrk="1" fontAlgn="base" hangingPunct="1">
              <a:spcBef>
                <a:spcPct val="20000"/>
              </a:spcBef>
              <a:spcAft>
                <a:spcPct val="0"/>
              </a:spcAft>
              <a:buClr>
                <a:srgbClr val="00B0F0"/>
              </a:buClr>
              <a:buSzPct val="70000"/>
              <a:buFont typeface="Courier New" panose="02070309020205020404" pitchFamily="49" charset="0"/>
              <a:buChar char="o"/>
              <a:defRPr sz="2400">
                <a:solidFill>
                  <a:srgbClr val="757477"/>
                </a:solidFill>
                <a:latin typeface="+mn-lt"/>
              </a:defRPr>
            </a:lvl2pPr>
            <a:lvl3pPr marL="1143000" indent="-228600" algn="l" rtl="0" eaLnBrk="1" fontAlgn="base" hangingPunct="1">
              <a:spcBef>
                <a:spcPct val="20000"/>
              </a:spcBef>
              <a:spcAft>
                <a:spcPct val="0"/>
              </a:spcAft>
              <a:buClr>
                <a:srgbClr val="00B0F0"/>
              </a:buClr>
              <a:buFont typeface="Wingdings" panose="05000000000000000000" pitchFamily="2" charset="2"/>
              <a:buChar char="§"/>
              <a:defRPr sz="2000">
                <a:solidFill>
                  <a:srgbClr val="757477"/>
                </a:solidFill>
                <a:latin typeface="+mn-lt"/>
              </a:defRPr>
            </a:lvl3pPr>
            <a:lvl4pPr marL="1600200" indent="-228600" algn="l" rtl="0" eaLnBrk="1" fontAlgn="base" hangingPunct="1">
              <a:spcBef>
                <a:spcPct val="20000"/>
              </a:spcBef>
              <a:spcAft>
                <a:spcPct val="0"/>
              </a:spcAft>
              <a:buClr>
                <a:srgbClr val="00B0F0"/>
              </a:buClr>
              <a:buFont typeface="Arial" charset="0"/>
              <a:buChar char="–"/>
              <a:defRPr sz="1800">
                <a:solidFill>
                  <a:srgbClr val="757477"/>
                </a:solidFill>
                <a:latin typeface="+mn-lt"/>
              </a:defRPr>
            </a:lvl4pPr>
            <a:lvl5pPr marL="2057400" indent="-228600" algn="l" rtl="0" eaLnBrk="1" fontAlgn="base" hangingPunct="1">
              <a:spcBef>
                <a:spcPct val="20000"/>
              </a:spcBef>
              <a:spcAft>
                <a:spcPct val="0"/>
              </a:spcAft>
              <a:buClr>
                <a:srgbClr val="00B0F0"/>
              </a:buClr>
              <a:buFont typeface="Arial" charset="0"/>
              <a:buChar char="»"/>
              <a:defRPr sz="1800">
                <a:solidFill>
                  <a:srgbClr val="757477"/>
                </a:solidFill>
                <a:latin typeface="+mn-lt"/>
              </a:defRPr>
            </a:lvl5pPr>
            <a:lvl6pPr marL="2514600" indent="-228600" algn="l" rtl="0" eaLnBrk="1" fontAlgn="base" hangingPunct="1">
              <a:spcBef>
                <a:spcPct val="20000"/>
              </a:spcBef>
              <a:spcAft>
                <a:spcPct val="0"/>
              </a:spcAft>
              <a:buClr>
                <a:srgbClr val="F5A558"/>
              </a:buClr>
              <a:buFont typeface="Arial" charset="0"/>
              <a:buChar char="»"/>
              <a:defRPr sz="2000">
                <a:solidFill>
                  <a:srgbClr val="757477"/>
                </a:solidFill>
                <a:latin typeface="+mn-lt"/>
              </a:defRPr>
            </a:lvl6pPr>
            <a:lvl7pPr marL="2971800" indent="-228600" algn="l" rtl="0" eaLnBrk="1" fontAlgn="base" hangingPunct="1">
              <a:spcBef>
                <a:spcPct val="20000"/>
              </a:spcBef>
              <a:spcAft>
                <a:spcPct val="0"/>
              </a:spcAft>
              <a:buClr>
                <a:srgbClr val="F5A558"/>
              </a:buClr>
              <a:buFont typeface="Arial" charset="0"/>
              <a:buChar char="»"/>
              <a:defRPr sz="2000">
                <a:solidFill>
                  <a:srgbClr val="757477"/>
                </a:solidFill>
                <a:latin typeface="+mn-lt"/>
              </a:defRPr>
            </a:lvl7pPr>
            <a:lvl8pPr marL="3429000" indent="-228600" algn="l" rtl="0" eaLnBrk="1" fontAlgn="base" hangingPunct="1">
              <a:spcBef>
                <a:spcPct val="20000"/>
              </a:spcBef>
              <a:spcAft>
                <a:spcPct val="0"/>
              </a:spcAft>
              <a:buClr>
                <a:srgbClr val="F5A558"/>
              </a:buClr>
              <a:buFont typeface="Arial" charset="0"/>
              <a:buChar char="»"/>
              <a:defRPr sz="2000">
                <a:solidFill>
                  <a:srgbClr val="757477"/>
                </a:solidFill>
                <a:latin typeface="+mn-lt"/>
              </a:defRPr>
            </a:lvl8pPr>
            <a:lvl9pPr marL="3886200" indent="-228600" algn="l" rtl="0" eaLnBrk="1" fontAlgn="base" hangingPunct="1">
              <a:spcBef>
                <a:spcPct val="20000"/>
              </a:spcBef>
              <a:spcAft>
                <a:spcPct val="0"/>
              </a:spcAft>
              <a:buClr>
                <a:srgbClr val="F5A558"/>
              </a:buClr>
              <a:buFont typeface="Arial" charset="0"/>
              <a:buChar char="»"/>
              <a:defRPr sz="2000">
                <a:solidFill>
                  <a:srgbClr val="757477"/>
                </a:solidFill>
                <a:latin typeface="+mn-lt"/>
              </a:defRPr>
            </a:lvl9pPr>
          </a:lstStyle>
          <a:p>
            <a:pPr>
              <a:lnSpc>
                <a:spcPct val="115000"/>
              </a:lnSpc>
              <a:spcBef>
                <a:spcPts val="200"/>
              </a:spcBef>
            </a:pPr>
            <a:r>
              <a:rPr lang="en-US" sz="2000" dirty="0">
                <a:ea typeface="Arial" panose="020B0604020202020204" pitchFamily="34" charset="0"/>
                <a:cs typeface="Arial" panose="020B0604020202020204" pitchFamily="34" charset="0"/>
              </a:rPr>
              <a:t>Catherine Oversby (Trial Manager)</a:t>
            </a:r>
          </a:p>
          <a:p>
            <a:pPr>
              <a:lnSpc>
                <a:spcPct val="115000"/>
              </a:lnSpc>
              <a:spcBef>
                <a:spcPts val="200"/>
              </a:spcBef>
            </a:pPr>
            <a:r>
              <a:rPr lang="en-US" sz="2000" dirty="0">
                <a:ea typeface="Arial" panose="020B0604020202020204" pitchFamily="34" charset="0"/>
                <a:cs typeface="Arial" panose="020B0604020202020204" pitchFamily="34" charset="0"/>
              </a:rPr>
              <a:t>Hayley Noble (Trial Manager)</a:t>
            </a:r>
          </a:p>
          <a:p>
            <a:pPr>
              <a:lnSpc>
                <a:spcPct val="115000"/>
              </a:lnSpc>
              <a:spcBef>
                <a:spcPts val="200"/>
              </a:spcBef>
            </a:pPr>
            <a:r>
              <a:rPr lang="en-US" sz="2000" dirty="0">
                <a:ea typeface="Arial" panose="020B0604020202020204" pitchFamily="34" charset="0"/>
                <a:cs typeface="Arial" panose="020B0604020202020204" pitchFamily="34" charset="0"/>
              </a:rPr>
              <a:t>Julie Camsooksai (Clinical Research Assistant)</a:t>
            </a:r>
          </a:p>
          <a:p>
            <a:pPr>
              <a:lnSpc>
                <a:spcPct val="115000"/>
              </a:lnSpc>
              <a:spcBef>
                <a:spcPts val="200"/>
              </a:spcBef>
            </a:pPr>
            <a:r>
              <a:rPr lang="en-US" sz="2000" dirty="0">
                <a:ea typeface="Arial" panose="020B0604020202020204" pitchFamily="34" charset="0"/>
                <a:cs typeface="Arial" panose="020B0604020202020204" pitchFamily="34" charset="0"/>
              </a:rPr>
              <a:t>Lizzy Iroajanma (Research Assistant)</a:t>
            </a:r>
          </a:p>
          <a:p>
            <a:pPr>
              <a:lnSpc>
                <a:spcPct val="115000"/>
              </a:lnSpc>
              <a:spcBef>
                <a:spcPts val="200"/>
              </a:spcBef>
            </a:pPr>
            <a:r>
              <a:rPr lang="en-US" sz="2000" dirty="0">
                <a:ea typeface="Arial" panose="020B0604020202020204" pitchFamily="34" charset="0"/>
                <a:cs typeface="Arial" panose="020B0604020202020204" pitchFamily="34" charset="0"/>
              </a:rPr>
              <a:t>Irene Chang (Trial Manager)</a:t>
            </a:r>
          </a:p>
          <a:p>
            <a:pPr>
              <a:lnSpc>
                <a:spcPct val="115000"/>
              </a:lnSpc>
              <a:spcBef>
                <a:spcPts val="200"/>
              </a:spcBef>
            </a:pPr>
            <a:r>
              <a:rPr lang="en-US" sz="2000" dirty="0">
                <a:ea typeface="Arial" panose="020B0604020202020204" pitchFamily="34" charset="0"/>
                <a:cs typeface="Arial" panose="020B0604020202020204" pitchFamily="34" charset="0"/>
              </a:rPr>
              <a:t>Tina Reetun (Trial Monitor)</a:t>
            </a:r>
          </a:p>
          <a:p>
            <a:pPr hangingPunct="1"/>
            <a:r>
              <a:rPr lang="en-GB" sz="2000" dirty="0"/>
              <a:t>Carly Au (Senior Data Manager)</a:t>
            </a:r>
          </a:p>
          <a:p>
            <a:pPr hangingPunct="1"/>
            <a:r>
              <a:rPr lang="en-GB" sz="2000" dirty="0"/>
              <a:t>Julia Edwards (Trial Statistician)</a:t>
            </a:r>
          </a:p>
          <a:p>
            <a:r>
              <a:rPr lang="en-GB" sz="2000" dirty="0"/>
              <a:t>James Doidge (Senior Statistician)</a:t>
            </a:r>
          </a:p>
          <a:p>
            <a:pPr hangingPunct="1"/>
            <a:r>
              <a:rPr lang="en-GB" sz="2000" dirty="0"/>
              <a:t>Doug Gould (Senior Researcher)</a:t>
            </a:r>
          </a:p>
          <a:p>
            <a:pPr hangingPunct="1"/>
            <a:r>
              <a:rPr lang="en-GB" sz="2000" dirty="0"/>
              <a:t>Paul Mouncey (Head of Research)</a:t>
            </a:r>
          </a:p>
          <a:p>
            <a:pPr marL="0" indent="0" hangingPunct="1">
              <a:buNone/>
            </a:pPr>
            <a:r>
              <a:rPr lang="en-US" sz="3200" dirty="0">
                <a:solidFill>
                  <a:schemeClr val="accent5">
                    <a:lumMod val="50000"/>
                  </a:schemeClr>
                </a:solidFill>
              </a:rPr>
              <a:t>Sponsor Representative</a:t>
            </a:r>
          </a:p>
          <a:p>
            <a:r>
              <a:rPr lang="en-US" sz="2000" dirty="0"/>
              <a:t>Kate Threapleton (Clinical Trials Manager)</a:t>
            </a:r>
            <a:endParaRPr lang="en-GB" sz="2000" dirty="0"/>
          </a:p>
        </p:txBody>
      </p:sp>
    </p:spTree>
    <p:extLst>
      <p:ext uri="{BB962C8B-B14F-4D97-AF65-F5344CB8AC3E}">
        <p14:creationId xmlns:p14="http://schemas.microsoft.com/office/powerpoint/2010/main" val="36757761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63A0F-A0B6-49E7-9D4F-B2AD668B696A}"/>
              </a:ext>
            </a:extLst>
          </p:cNvPr>
          <p:cNvSpPr>
            <a:spLocks noGrp="1"/>
          </p:cNvSpPr>
          <p:nvPr>
            <p:ph type="title"/>
          </p:nvPr>
        </p:nvSpPr>
        <p:spPr/>
        <p:txBody>
          <a:bodyPr/>
          <a:lstStyle/>
          <a:p>
            <a:r>
              <a:rPr lang="en-US" dirty="0"/>
              <a:t>Questions for you		</a:t>
            </a:r>
            <a:endParaRPr lang="en-GB" dirty="0"/>
          </a:p>
        </p:txBody>
      </p:sp>
      <p:sp>
        <p:nvSpPr>
          <p:cNvPr id="3" name="Content Placeholder 2">
            <a:extLst>
              <a:ext uri="{FF2B5EF4-FFF2-40B4-BE49-F238E27FC236}">
                <a16:creationId xmlns:a16="http://schemas.microsoft.com/office/drawing/2014/main" id="{84E24EE6-CC8D-4192-8A53-E0BC261261D8}"/>
              </a:ext>
            </a:extLst>
          </p:cNvPr>
          <p:cNvSpPr>
            <a:spLocks noGrp="1"/>
          </p:cNvSpPr>
          <p:nvPr>
            <p:ph idx="1"/>
          </p:nvPr>
        </p:nvSpPr>
        <p:spPr/>
        <p:txBody>
          <a:bodyPr/>
          <a:lstStyle/>
          <a:p>
            <a:r>
              <a:rPr lang="en-US" dirty="0"/>
              <a:t>Does your Trust require that only clinicians confirm eligibility/consent?</a:t>
            </a:r>
          </a:p>
          <a:p>
            <a:pPr marL="0" indent="0">
              <a:buNone/>
            </a:pPr>
            <a:endParaRPr lang="en-US" dirty="0"/>
          </a:p>
          <a:p>
            <a:r>
              <a:rPr lang="en-US" dirty="0"/>
              <a:t>How do you envision screening working at your site?</a:t>
            </a:r>
          </a:p>
          <a:p>
            <a:endParaRPr lang="en-US" dirty="0"/>
          </a:p>
          <a:p>
            <a:endParaRPr lang="en-US" dirty="0"/>
          </a:p>
          <a:p>
            <a:pPr marL="0" indent="0">
              <a:buNone/>
            </a:pPr>
            <a:r>
              <a:rPr lang="en-US" sz="3200" dirty="0">
                <a:solidFill>
                  <a:srgbClr val="BBE0E3">
                    <a:lumMod val="50000"/>
                  </a:srgbClr>
                </a:solidFill>
                <a:latin typeface="Trebuchet MS"/>
                <a:ea typeface="+mj-ea"/>
                <a:cs typeface="+mj-cs"/>
              </a:rPr>
              <a:t>And a reminder:</a:t>
            </a:r>
          </a:p>
          <a:p>
            <a:pPr marL="0" indent="0">
              <a:buNone/>
            </a:pPr>
            <a:endParaRPr lang="en-US" sz="1500" dirty="0">
              <a:solidFill>
                <a:srgbClr val="BBE0E3">
                  <a:lumMod val="50000"/>
                </a:srgbClr>
              </a:solidFill>
              <a:latin typeface="Trebuchet MS"/>
              <a:ea typeface="+mj-ea"/>
              <a:cs typeface="+mj-cs"/>
            </a:endParaRPr>
          </a:p>
          <a:p>
            <a:r>
              <a:rPr lang="en-US" dirty="0">
                <a:latin typeface="Trebuchet MS"/>
              </a:rPr>
              <a:t>If a patient is transferred, please let us know.</a:t>
            </a:r>
          </a:p>
        </p:txBody>
      </p:sp>
      <p:sp>
        <p:nvSpPr>
          <p:cNvPr id="4" name="Slide Number Placeholder 3">
            <a:extLst>
              <a:ext uri="{FF2B5EF4-FFF2-40B4-BE49-F238E27FC236}">
                <a16:creationId xmlns:a16="http://schemas.microsoft.com/office/drawing/2014/main" id="{3D45FC2F-D591-4293-BA45-7F88B5AD591F}"/>
              </a:ext>
            </a:extLst>
          </p:cNvPr>
          <p:cNvSpPr>
            <a:spLocks noGrp="1"/>
          </p:cNvSpPr>
          <p:nvPr>
            <p:ph type="sldNum" sz="quarter" idx="2"/>
          </p:nvPr>
        </p:nvSpPr>
        <p:spPr/>
        <p:txBody>
          <a:bodyPr/>
          <a:lstStyle/>
          <a:p>
            <a:fld id="{86CB4B4D-7CA3-9044-876B-883B54F8677D}" type="slidenum">
              <a:rPr lang="en-GB" smtClean="0"/>
              <a:t>79</a:t>
            </a:fld>
            <a:endParaRPr lang="en-GB" dirty="0"/>
          </a:p>
        </p:txBody>
      </p:sp>
    </p:spTree>
    <p:extLst>
      <p:ext uri="{BB962C8B-B14F-4D97-AF65-F5344CB8AC3E}">
        <p14:creationId xmlns:p14="http://schemas.microsoft.com/office/powerpoint/2010/main" val="900976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6462A-5CDE-409C-BDEA-B499665A73BD}"/>
              </a:ext>
            </a:extLst>
          </p:cNvPr>
          <p:cNvSpPr>
            <a:spLocks noGrp="1"/>
          </p:cNvSpPr>
          <p:nvPr>
            <p:ph type="title"/>
          </p:nvPr>
        </p:nvSpPr>
        <p:spPr/>
        <p:txBody>
          <a:bodyPr/>
          <a:lstStyle/>
          <a:p>
            <a:r>
              <a:rPr lang="en-US" dirty="0"/>
              <a:t>Aim</a:t>
            </a:r>
            <a:endParaRPr lang="en-GB" dirty="0"/>
          </a:p>
        </p:txBody>
      </p:sp>
      <p:sp>
        <p:nvSpPr>
          <p:cNvPr id="3" name="Content Placeholder 2">
            <a:extLst>
              <a:ext uri="{FF2B5EF4-FFF2-40B4-BE49-F238E27FC236}">
                <a16:creationId xmlns:a16="http://schemas.microsoft.com/office/drawing/2014/main" id="{6CC47C4F-4C37-48B1-8AAE-AD9BA021BB14}"/>
              </a:ext>
            </a:extLst>
          </p:cNvPr>
          <p:cNvSpPr>
            <a:spLocks noGrp="1"/>
          </p:cNvSpPr>
          <p:nvPr>
            <p:ph idx="1"/>
          </p:nvPr>
        </p:nvSpPr>
        <p:spPr/>
        <p:txBody>
          <a:bodyPr/>
          <a:lstStyle/>
          <a:p>
            <a:r>
              <a:rPr lang="en-US" dirty="0">
                <a:ea typeface="DengXian" panose="02010600030101010101" pitchFamily="2" charset="-122"/>
              </a:rPr>
              <a:t>To evaluate the clinical and cost-effectiveness of intravenous sodium bicarbonate, 8.4% w/v</a:t>
            </a:r>
          </a:p>
          <a:p>
            <a:endParaRPr lang="en-US" dirty="0">
              <a:ea typeface="DengXian" panose="02010600030101010101" pitchFamily="2" charset="-122"/>
            </a:endParaRPr>
          </a:p>
          <a:p>
            <a:endParaRPr lang="en-US" dirty="0">
              <a:ea typeface="DengXian" panose="02010600030101010101" pitchFamily="2" charset="-122"/>
            </a:endParaRPr>
          </a:p>
          <a:p>
            <a:pPr marL="0" marR="0" lvl="0" indent="0" algn="l" defTabSz="914400" rtl="0" eaLnBrk="1" fontAlgn="base" latinLnBrk="0" hangingPunct="1">
              <a:lnSpc>
                <a:spcPct val="100000"/>
              </a:lnSpc>
              <a:spcBef>
                <a:spcPct val="20000"/>
              </a:spcBef>
              <a:spcAft>
                <a:spcPct val="0"/>
              </a:spcAft>
              <a:buClr>
                <a:srgbClr val="00B0F0"/>
              </a:buClr>
              <a:buSzTx/>
              <a:buFontTx/>
              <a:buNone/>
              <a:tabLst/>
              <a:defRPr/>
            </a:pPr>
            <a:r>
              <a:rPr kumimoji="0" lang="en-US" sz="2800" b="1" i="0" u="none" strike="noStrike" kern="0" cap="none" spc="0" normalizeH="0" baseline="0" noProof="0" dirty="0">
                <a:ln>
                  <a:noFill/>
                </a:ln>
                <a:solidFill>
                  <a:srgbClr val="000000">
                    <a:lumMod val="85000"/>
                    <a:lumOff val="15000"/>
                  </a:srgbClr>
                </a:solidFill>
                <a:effectLst/>
                <a:uLnTx/>
                <a:uFillTx/>
                <a:latin typeface="Trebuchet MS"/>
                <a:ea typeface="+mn-ea"/>
                <a:cs typeface="+mn-cs"/>
              </a:rPr>
              <a:t>P</a:t>
            </a:r>
            <a:r>
              <a:rPr kumimoji="0" lang="en-US" sz="2800" b="0" i="0" u="none" strike="noStrike" kern="0" cap="none" spc="0" normalizeH="0" baseline="0" noProof="0" dirty="0">
                <a:ln>
                  <a:noFill/>
                </a:ln>
                <a:solidFill>
                  <a:srgbClr val="757477"/>
                </a:solidFill>
                <a:effectLst/>
                <a:uLnTx/>
                <a:uFillTx/>
                <a:latin typeface="Trebuchet MS"/>
                <a:ea typeface="+mn-ea"/>
                <a:cs typeface="+mn-cs"/>
              </a:rPr>
              <a:t>opulation 		</a:t>
            </a:r>
            <a:r>
              <a:rPr kumimoji="0" lang="en-US" sz="2400" b="0" i="0" u="none" strike="noStrike" kern="0" cap="none" spc="0" normalizeH="0" baseline="0" noProof="0" dirty="0">
                <a:ln>
                  <a:noFill/>
                </a:ln>
                <a:solidFill>
                  <a:srgbClr val="757477"/>
                </a:solidFill>
                <a:effectLst/>
                <a:uLnTx/>
                <a:uFillTx/>
                <a:latin typeface="Trebuchet MS"/>
                <a:ea typeface="+mn-ea"/>
                <a:cs typeface="+mn-cs"/>
              </a:rPr>
              <a:t>In critically ill adults with metabolic acidosis &amp; AKI</a:t>
            </a:r>
          </a:p>
          <a:p>
            <a:pPr marL="0" marR="0" lvl="0" indent="0" algn="l" defTabSz="914400" rtl="0" eaLnBrk="1" fontAlgn="base" latinLnBrk="0" hangingPunct="1">
              <a:lnSpc>
                <a:spcPct val="100000"/>
              </a:lnSpc>
              <a:spcBef>
                <a:spcPct val="20000"/>
              </a:spcBef>
              <a:spcAft>
                <a:spcPct val="0"/>
              </a:spcAft>
              <a:buClr>
                <a:srgbClr val="00B0F0"/>
              </a:buClr>
              <a:buSzTx/>
              <a:buFontTx/>
              <a:buNone/>
              <a:tabLst/>
              <a:defRPr/>
            </a:pPr>
            <a:r>
              <a:rPr kumimoji="0" lang="en-US" sz="2800" b="1" i="0" u="none" strike="noStrike" kern="0" cap="none" spc="0" normalizeH="0" baseline="0" noProof="0" dirty="0">
                <a:ln>
                  <a:noFill/>
                </a:ln>
                <a:solidFill>
                  <a:srgbClr val="000000">
                    <a:lumMod val="85000"/>
                    <a:lumOff val="15000"/>
                  </a:srgbClr>
                </a:solidFill>
                <a:effectLst/>
                <a:uLnTx/>
                <a:uFillTx/>
                <a:latin typeface="Trebuchet MS"/>
                <a:ea typeface="+mn-ea"/>
                <a:cs typeface="+mn-cs"/>
              </a:rPr>
              <a:t>I</a:t>
            </a:r>
            <a:r>
              <a:rPr kumimoji="0" lang="en-US" sz="2800" b="0" i="0" u="none" strike="noStrike" kern="0" cap="none" spc="0" normalizeH="0" baseline="0" noProof="0" dirty="0">
                <a:ln>
                  <a:noFill/>
                </a:ln>
                <a:solidFill>
                  <a:srgbClr val="757477"/>
                </a:solidFill>
                <a:effectLst/>
                <a:uLnTx/>
                <a:uFillTx/>
                <a:latin typeface="Trebuchet MS"/>
                <a:ea typeface="+mn-ea"/>
                <a:cs typeface="+mn-cs"/>
              </a:rPr>
              <a:t>ntervention	</a:t>
            </a:r>
            <a:r>
              <a:rPr kumimoji="0" lang="en-US" sz="2400" b="0" i="0" u="none" strike="noStrike" kern="0" cap="none" spc="0" normalizeH="0" baseline="0" noProof="0" dirty="0">
                <a:ln>
                  <a:noFill/>
                </a:ln>
                <a:solidFill>
                  <a:srgbClr val="757477"/>
                </a:solidFill>
                <a:effectLst/>
                <a:uLnTx/>
                <a:uFillTx/>
                <a:latin typeface="Trebuchet MS"/>
                <a:ea typeface="+mn-ea"/>
                <a:cs typeface="+mn-cs"/>
              </a:rPr>
              <a:t>is IV sodium bicarbonate, 8.4% w/v superior to</a:t>
            </a:r>
          </a:p>
          <a:p>
            <a:pPr marL="0" marR="0" lvl="0" indent="0" algn="l" defTabSz="914400" rtl="0" eaLnBrk="1" fontAlgn="base" latinLnBrk="0" hangingPunct="1">
              <a:lnSpc>
                <a:spcPct val="100000"/>
              </a:lnSpc>
              <a:spcBef>
                <a:spcPct val="20000"/>
              </a:spcBef>
              <a:spcAft>
                <a:spcPct val="0"/>
              </a:spcAft>
              <a:buClr>
                <a:srgbClr val="00B0F0"/>
              </a:buClr>
              <a:buSzTx/>
              <a:buFontTx/>
              <a:buNone/>
              <a:tabLst/>
              <a:defRPr/>
            </a:pPr>
            <a:r>
              <a:rPr kumimoji="0" lang="en-US" sz="2800" b="1" i="0" u="none" strike="noStrike" kern="0" cap="none" spc="0" normalizeH="0" baseline="0" noProof="0" dirty="0">
                <a:ln>
                  <a:noFill/>
                </a:ln>
                <a:solidFill>
                  <a:srgbClr val="000000">
                    <a:lumMod val="85000"/>
                    <a:lumOff val="15000"/>
                  </a:srgbClr>
                </a:solidFill>
                <a:effectLst/>
                <a:uLnTx/>
                <a:uFillTx/>
                <a:latin typeface="Trebuchet MS"/>
                <a:ea typeface="+mn-ea"/>
                <a:cs typeface="+mn-cs"/>
              </a:rPr>
              <a:t>C</a:t>
            </a:r>
            <a:r>
              <a:rPr kumimoji="0" lang="en-US" sz="2800" b="0" i="0" u="none" strike="noStrike" kern="0" cap="none" spc="0" normalizeH="0" baseline="0" noProof="0" dirty="0">
                <a:ln>
                  <a:noFill/>
                </a:ln>
                <a:solidFill>
                  <a:srgbClr val="757477"/>
                </a:solidFill>
                <a:effectLst/>
                <a:uLnTx/>
                <a:uFillTx/>
                <a:latin typeface="Trebuchet MS"/>
                <a:ea typeface="+mn-ea"/>
                <a:cs typeface="+mn-cs"/>
              </a:rPr>
              <a:t>omparator	</a:t>
            </a:r>
            <a:r>
              <a:rPr kumimoji="0" lang="en-US" sz="2600" b="0" i="0" u="none" strike="noStrike" kern="0" cap="none" spc="0" normalizeH="0" baseline="0" noProof="0" dirty="0">
                <a:ln>
                  <a:noFill/>
                </a:ln>
                <a:solidFill>
                  <a:srgbClr val="757477"/>
                </a:solidFill>
                <a:effectLst/>
                <a:uLnTx/>
                <a:uFillTx/>
                <a:latin typeface="Trebuchet MS"/>
                <a:ea typeface="+mn-ea"/>
                <a:cs typeface="+mn-cs"/>
              </a:rPr>
              <a:t>no IV sodium bicarbonate</a:t>
            </a:r>
          </a:p>
          <a:p>
            <a:pPr marL="0" marR="0" lvl="0" indent="0" algn="l" defTabSz="914400" rtl="0" eaLnBrk="1" fontAlgn="base" latinLnBrk="0" hangingPunct="1">
              <a:lnSpc>
                <a:spcPct val="100000"/>
              </a:lnSpc>
              <a:spcBef>
                <a:spcPct val="20000"/>
              </a:spcBef>
              <a:spcAft>
                <a:spcPct val="0"/>
              </a:spcAft>
              <a:buClr>
                <a:srgbClr val="00B0F0"/>
              </a:buClr>
              <a:buSzTx/>
              <a:buFontTx/>
              <a:buNone/>
              <a:tabLst/>
              <a:defRPr/>
            </a:pPr>
            <a:r>
              <a:rPr kumimoji="0" lang="en-US" sz="2800" b="1" i="0" u="none" strike="noStrike" kern="0" cap="none" spc="0" normalizeH="0" baseline="0" noProof="0" dirty="0">
                <a:ln>
                  <a:noFill/>
                </a:ln>
                <a:solidFill>
                  <a:srgbClr val="000000">
                    <a:lumMod val="85000"/>
                    <a:lumOff val="15000"/>
                  </a:srgbClr>
                </a:solidFill>
                <a:effectLst/>
                <a:uLnTx/>
                <a:uFillTx/>
                <a:latin typeface="Trebuchet MS"/>
                <a:ea typeface="+mn-ea"/>
                <a:cs typeface="+mn-cs"/>
              </a:rPr>
              <a:t>O</a:t>
            </a:r>
            <a:r>
              <a:rPr kumimoji="0" lang="en-US" sz="2800" b="0" i="0" u="none" strike="noStrike" kern="0" cap="none" spc="0" normalizeH="0" baseline="0" noProof="0" dirty="0">
                <a:ln>
                  <a:noFill/>
                </a:ln>
                <a:solidFill>
                  <a:srgbClr val="757477"/>
                </a:solidFill>
                <a:effectLst/>
                <a:uLnTx/>
                <a:uFillTx/>
                <a:latin typeface="Trebuchet MS"/>
                <a:ea typeface="+mn-ea"/>
                <a:cs typeface="+mn-cs"/>
              </a:rPr>
              <a:t>utcome 		</a:t>
            </a:r>
            <a:r>
              <a:rPr kumimoji="0" lang="en-US" sz="2400" b="0" i="0" u="none" strike="noStrike" kern="0" cap="none" spc="0" normalizeH="0" baseline="0" noProof="0" dirty="0">
                <a:ln>
                  <a:noFill/>
                </a:ln>
                <a:solidFill>
                  <a:srgbClr val="757477"/>
                </a:solidFill>
                <a:effectLst/>
                <a:uLnTx/>
                <a:uFillTx/>
                <a:latin typeface="Trebuchet MS"/>
                <a:ea typeface="+mn-ea"/>
                <a:cs typeface="+mn-cs"/>
              </a:rPr>
              <a:t>in terms of </a:t>
            </a:r>
          </a:p>
          <a:p>
            <a:pPr marL="0" marR="0" lvl="0" indent="0" algn="l" defTabSz="914400" rtl="0" eaLnBrk="1" fontAlgn="base" latinLnBrk="0" hangingPunct="1">
              <a:lnSpc>
                <a:spcPct val="100000"/>
              </a:lnSpc>
              <a:spcBef>
                <a:spcPct val="20000"/>
              </a:spcBef>
              <a:spcAft>
                <a:spcPct val="0"/>
              </a:spcAft>
              <a:buClr>
                <a:srgbClr val="00B0F0"/>
              </a:buClr>
              <a:buSzTx/>
              <a:buFontTx/>
              <a:buNone/>
              <a:tabLst/>
              <a:defRPr/>
            </a:pPr>
            <a:r>
              <a:rPr kumimoji="0" lang="en-US" sz="2400" b="0" i="0" u="none" strike="noStrike" kern="0" cap="none" spc="0" normalizeH="0" baseline="0" noProof="0" dirty="0">
                <a:ln>
                  <a:noFill/>
                </a:ln>
                <a:solidFill>
                  <a:srgbClr val="00B0F0"/>
                </a:solidFill>
                <a:effectLst/>
                <a:uLnTx/>
                <a:uFillTx/>
                <a:latin typeface="Trebuchet MS"/>
                <a:ea typeface="+mn-ea"/>
                <a:cs typeface="+mn-cs"/>
              </a:rPr>
              <a:t>			-</a:t>
            </a:r>
            <a:r>
              <a:rPr kumimoji="0" lang="en-US" sz="2400" b="0" i="0" u="none" strike="noStrike" kern="0" cap="none" spc="0" normalizeH="0" baseline="0" noProof="0" dirty="0">
                <a:ln>
                  <a:noFill/>
                </a:ln>
                <a:solidFill>
                  <a:srgbClr val="757477"/>
                </a:solidFill>
                <a:effectLst/>
                <a:uLnTx/>
                <a:uFillTx/>
                <a:latin typeface="Trebuchet MS"/>
                <a:ea typeface="+mn-ea"/>
                <a:cs typeface="+mn-cs"/>
              </a:rPr>
              <a:t> All-cause mortality at 90 days</a:t>
            </a:r>
          </a:p>
          <a:p>
            <a:pPr marL="0" marR="0" lvl="0" indent="0" algn="l" defTabSz="914400" rtl="0" eaLnBrk="1" fontAlgn="base" latinLnBrk="0" hangingPunct="1">
              <a:lnSpc>
                <a:spcPct val="100000"/>
              </a:lnSpc>
              <a:spcBef>
                <a:spcPct val="20000"/>
              </a:spcBef>
              <a:spcAft>
                <a:spcPct val="0"/>
              </a:spcAft>
              <a:buClr>
                <a:srgbClr val="00B0F0"/>
              </a:buClr>
              <a:buSzTx/>
              <a:buFontTx/>
              <a:buNone/>
              <a:tabLst/>
              <a:defRPr/>
            </a:pPr>
            <a:r>
              <a:rPr kumimoji="0" lang="en-US" sz="2400" b="0" i="0" u="none" strike="noStrike" kern="0" cap="none" spc="0" normalizeH="0" baseline="0" noProof="0" dirty="0">
                <a:ln>
                  <a:noFill/>
                </a:ln>
                <a:solidFill>
                  <a:srgbClr val="757477"/>
                </a:solidFill>
                <a:effectLst/>
                <a:uLnTx/>
                <a:uFillTx/>
                <a:latin typeface="Trebuchet MS"/>
                <a:ea typeface="+mn-ea"/>
                <a:cs typeface="+mn-cs"/>
              </a:rPr>
              <a:t>			</a:t>
            </a:r>
            <a:r>
              <a:rPr kumimoji="0" lang="en-US" sz="2400" b="0" i="0" u="none" strike="noStrike" kern="0" cap="none" spc="0" normalizeH="0" baseline="0" noProof="0" dirty="0">
                <a:ln>
                  <a:noFill/>
                </a:ln>
                <a:solidFill>
                  <a:srgbClr val="00B0F0"/>
                </a:solidFill>
                <a:effectLst/>
                <a:uLnTx/>
                <a:uFillTx/>
                <a:latin typeface="Trebuchet MS"/>
                <a:ea typeface="+mn-ea"/>
                <a:cs typeface="+mn-cs"/>
              </a:rPr>
              <a:t>-</a:t>
            </a:r>
            <a:r>
              <a:rPr kumimoji="0" lang="en-US" sz="2400" b="0" i="0" u="none" strike="noStrike" kern="0" cap="none" spc="0" normalizeH="0" baseline="0" noProof="0" dirty="0">
                <a:ln>
                  <a:noFill/>
                </a:ln>
                <a:solidFill>
                  <a:srgbClr val="757477"/>
                </a:solidFill>
                <a:effectLst/>
                <a:uLnTx/>
                <a:uFillTx/>
                <a:latin typeface="Trebuchet MS"/>
                <a:ea typeface="+mn-ea"/>
                <a:cs typeface="+mn-cs"/>
              </a:rPr>
              <a:t> Incremental costs, QALYs and net monetary 				            benefit at 90 days</a:t>
            </a:r>
            <a:endParaRPr kumimoji="0" lang="en-GB" sz="2400" b="0" i="0" u="none" strike="noStrike" kern="0" cap="none" spc="0" normalizeH="0" baseline="0" noProof="0" dirty="0">
              <a:ln>
                <a:noFill/>
              </a:ln>
              <a:solidFill>
                <a:srgbClr val="757477"/>
              </a:solidFill>
              <a:effectLst/>
              <a:uLnTx/>
              <a:uFillTx/>
              <a:latin typeface="Trebuchet MS"/>
              <a:ea typeface="+mn-ea"/>
              <a:cs typeface="+mn-cs"/>
            </a:endParaRPr>
          </a:p>
        </p:txBody>
      </p:sp>
      <p:sp>
        <p:nvSpPr>
          <p:cNvPr id="5" name="Slide Number Placeholder 4">
            <a:extLst>
              <a:ext uri="{FF2B5EF4-FFF2-40B4-BE49-F238E27FC236}">
                <a16:creationId xmlns:a16="http://schemas.microsoft.com/office/drawing/2014/main" id="{A26ADCDE-BE5E-49CC-A6DB-99EA65E52E1C}"/>
              </a:ext>
            </a:extLst>
          </p:cNvPr>
          <p:cNvSpPr>
            <a:spLocks noGrp="1"/>
          </p:cNvSpPr>
          <p:nvPr>
            <p:ph type="sldNum" sz="quarter" idx="2"/>
          </p:nvPr>
        </p:nvSpPr>
        <p:spPr/>
        <p:txBody>
          <a:bodyPr/>
          <a:lstStyle/>
          <a:p>
            <a:fld id="{86CB4B4D-7CA3-9044-876B-883B54F8677D}" type="slidenum">
              <a:rPr lang="en-GB" smtClean="0"/>
              <a:t>8</a:t>
            </a:fld>
            <a:endParaRPr lang="en-GB" dirty="0"/>
          </a:p>
        </p:txBody>
      </p:sp>
      <p:sp>
        <p:nvSpPr>
          <p:cNvPr id="6" name="Title 1">
            <a:extLst>
              <a:ext uri="{FF2B5EF4-FFF2-40B4-BE49-F238E27FC236}">
                <a16:creationId xmlns:a16="http://schemas.microsoft.com/office/drawing/2014/main" id="{9F0A23B7-F1A5-42DE-9780-E169021BF49E}"/>
              </a:ext>
            </a:extLst>
          </p:cNvPr>
          <p:cNvSpPr txBox="1">
            <a:spLocks/>
          </p:cNvSpPr>
          <p:nvPr/>
        </p:nvSpPr>
        <p:spPr bwMode="auto">
          <a:xfrm>
            <a:off x="1454301" y="2060848"/>
            <a:ext cx="10273144"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chemeClr val="accent1">
                    <a:lumMod val="50000"/>
                  </a:schemeClr>
                </a:solidFill>
                <a:latin typeface="+mj-lt"/>
                <a:ea typeface="+mj-ea"/>
                <a:cs typeface="+mj-cs"/>
              </a:defRPr>
            </a:lvl1pPr>
            <a:lvl2pPr algn="l" rtl="0" eaLnBrk="1" fontAlgn="base" hangingPunct="1">
              <a:spcBef>
                <a:spcPct val="0"/>
              </a:spcBef>
              <a:spcAft>
                <a:spcPct val="0"/>
              </a:spcAft>
              <a:defRPr sz="3600">
                <a:solidFill>
                  <a:srgbClr val="F5A558"/>
                </a:solidFill>
                <a:latin typeface="Trebuchet MS" pitchFamily="34" charset="0"/>
              </a:defRPr>
            </a:lvl2pPr>
            <a:lvl3pPr algn="l" rtl="0" eaLnBrk="1" fontAlgn="base" hangingPunct="1">
              <a:spcBef>
                <a:spcPct val="0"/>
              </a:spcBef>
              <a:spcAft>
                <a:spcPct val="0"/>
              </a:spcAft>
              <a:defRPr sz="3600">
                <a:solidFill>
                  <a:srgbClr val="F5A558"/>
                </a:solidFill>
                <a:latin typeface="Trebuchet MS" pitchFamily="34" charset="0"/>
              </a:defRPr>
            </a:lvl3pPr>
            <a:lvl4pPr algn="l" rtl="0" eaLnBrk="1" fontAlgn="base" hangingPunct="1">
              <a:spcBef>
                <a:spcPct val="0"/>
              </a:spcBef>
              <a:spcAft>
                <a:spcPct val="0"/>
              </a:spcAft>
              <a:defRPr sz="3600">
                <a:solidFill>
                  <a:srgbClr val="F5A558"/>
                </a:solidFill>
                <a:latin typeface="Trebuchet MS" pitchFamily="34" charset="0"/>
              </a:defRPr>
            </a:lvl4pPr>
            <a:lvl5pPr algn="l" rtl="0" eaLnBrk="1" fontAlgn="base" hangingPunct="1">
              <a:spcBef>
                <a:spcPct val="0"/>
              </a:spcBef>
              <a:spcAft>
                <a:spcPct val="0"/>
              </a:spcAft>
              <a:defRPr sz="3600">
                <a:solidFill>
                  <a:srgbClr val="F5A558"/>
                </a:solidFill>
                <a:latin typeface="Trebuchet MS" pitchFamily="34" charset="0"/>
              </a:defRPr>
            </a:lvl5pPr>
            <a:lvl6pPr marL="457200" algn="l" rtl="0" eaLnBrk="1" fontAlgn="base" hangingPunct="1">
              <a:spcBef>
                <a:spcPct val="0"/>
              </a:spcBef>
              <a:spcAft>
                <a:spcPct val="0"/>
              </a:spcAft>
              <a:defRPr sz="3600">
                <a:solidFill>
                  <a:srgbClr val="F5A558"/>
                </a:solidFill>
                <a:latin typeface="Trebuchet MS" pitchFamily="34" charset="0"/>
              </a:defRPr>
            </a:lvl6pPr>
            <a:lvl7pPr marL="914400" algn="l" rtl="0" eaLnBrk="1" fontAlgn="base" hangingPunct="1">
              <a:spcBef>
                <a:spcPct val="0"/>
              </a:spcBef>
              <a:spcAft>
                <a:spcPct val="0"/>
              </a:spcAft>
              <a:defRPr sz="3600">
                <a:solidFill>
                  <a:srgbClr val="F5A558"/>
                </a:solidFill>
                <a:latin typeface="Trebuchet MS" pitchFamily="34" charset="0"/>
              </a:defRPr>
            </a:lvl7pPr>
            <a:lvl8pPr marL="1371600" algn="l" rtl="0" eaLnBrk="1" fontAlgn="base" hangingPunct="1">
              <a:spcBef>
                <a:spcPct val="0"/>
              </a:spcBef>
              <a:spcAft>
                <a:spcPct val="0"/>
              </a:spcAft>
              <a:defRPr sz="3600">
                <a:solidFill>
                  <a:srgbClr val="F5A558"/>
                </a:solidFill>
                <a:latin typeface="Trebuchet MS" pitchFamily="34" charset="0"/>
              </a:defRPr>
            </a:lvl8pPr>
            <a:lvl9pPr marL="1828800" algn="l" rtl="0" eaLnBrk="1" fontAlgn="base" hangingPunct="1">
              <a:spcBef>
                <a:spcPct val="0"/>
              </a:spcBef>
              <a:spcAft>
                <a:spcPct val="0"/>
              </a:spcAft>
              <a:defRPr sz="3600">
                <a:solidFill>
                  <a:srgbClr val="F5A558"/>
                </a:solidFill>
                <a:latin typeface="Trebuchet MS" pitchFamily="34" charset="0"/>
              </a:defRPr>
            </a:lvl9pPr>
          </a:lstStyle>
          <a:p>
            <a:r>
              <a:rPr lang="en-US" kern="0" dirty="0"/>
              <a:t>Research question</a:t>
            </a:r>
            <a:endParaRPr lang="en-GB" kern="0" dirty="0"/>
          </a:p>
        </p:txBody>
      </p:sp>
    </p:spTree>
    <p:extLst>
      <p:ext uri="{BB962C8B-B14F-4D97-AF65-F5344CB8AC3E}">
        <p14:creationId xmlns:p14="http://schemas.microsoft.com/office/powerpoint/2010/main" val="10808572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15587-935F-415D-9A31-BF334CFD5105}"/>
              </a:ext>
            </a:extLst>
          </p:cNvPr>
          <p:cNvSpPr>
            <a:spLocks noGrp="1"/>
          </p:cNvSpPr>
          <p:nvPr>
            <p:ph type="title"/>
          </p:nvPr>
        </p:nvSpPr>
        <p:spPr/>
        <p:txBody>
          <a:bodyPr/>
          <a:lstStyle/>
          <a:p>
            <a:r>
              <a:rPr lang="en-US" dirty="0"/>
              <a:t>Thank you!</a:t>
            </a:r>
            <a:endParaRPr lang="en-GB" dirty="0"/>
          </a:p>
        </p:txBody>
      </p:sp>
      <p:sp>
        <p:nvSpPr>
          <p:cNvPr id="3" name="Content Placeholder 2">
            <a:extLst>
              <a:ext uri="{FF2B5EF4-FFF2-40B4-BE49-F238E27FC236}">
                <a16:creationId xmlns:a16="http://schemas.microsoft.com/office/drawing/2014/main" id="{D6796C58-5C34-4116-A6D5-C2898A9F97A6}"/>
              </a:ext>
            </a:extLst>
          </p:cNvPr>
          <p:cNvSpPr>
            <a:spLocks noGrp="1"/>
          </p:cNvSpPr>
          <p:nvPr>
            <p:ph idx="1"/>
          </p:nvPr>
        </p:nvSpPr>
        <p:spPr/>
        <p:txBody>
          <a:bodyPr/>
          <a:lstStyle/>
          <a:p>
            <a:r>
              <a:rPr lang="en-US" dirty="0"/>
              <a:t>Any questions?</a:t>
            </a:r>
            <a:endParaRPr lang="en-GB" dirty="0"/>
          </a:p>
        </p:txBody>
      </p:sp>
      <p:sp>
        <p:nvSpPr>
          <p:cNvPr id="4" name="Slide Number Placeholder 3">
            <a:extLst>
              <a:ext uri="{FF2B5EF4-FFF2-40B4-BE49-F238E27FC236}">
                <a16:creationId xmlns:a16="http://schemas.microsoft.com/office/drawing/2014/main" id="{DEB840B2-3770-411D-B9BB-2178DFCDF012}"/>
              </a:ext>
            </a:extLst>
          </p:cNvPr>
          <p:cNvSpPr>
            <a:spLocks noGrp="1"/>
          </p:cNvSpPr>
          <p:nvPr>
            <p:ph type="sldNum" sz="quarter" idx="2"/>
          </p:nvPr>
        </p:nvSpPr>
        <p:spPr/>
        <p:txBody>
          <a:bodyPr/>
          <a:lstStyle/>
          <a:p>
            <a:fld id="{86CB4B4D-7CA3-9044-876B-883B54F8677D}" type="slidenum">
              <a:rPr lang="en-GB" smtClean="0"/>
              <a:t>80</a:t>
            </a:fld>
            <a:endParaRPr lang="en-GB" dirty="0"/>
          </a:p>
        </p:txBody>
      </p:sp>
      <p:pic>
        <p:nvPicPr>
          <p:cNvPr id="5" name="Picture 4">
            <a:extLst>
              <a:ext uri="{FF2B5EF4-FFF2-40B4-BE49-F238E27FC236}">
                <a16:creationId xmlns:a16="http://schemas.microsoft.com/office/drawing/2014/main" id="{9B81C599-F952-4014-ACCE-D171083F2735}"/>
              </a:ext>
            </a:extLst>
          </p:cNvPr>
          <p:cNvPicPr>
            <a:picLocks noChangeAspect="1"/>
          </p:cNvPicPr>
          <p:nvPr/>
        </p:nvPicPr>
        <p:blipFill rotWithShape="1">
          <a:blip r:embed="rId2"/>
          <a:srcRect r="80000"/>
          <a:stretch/>
        </p:blipFill>
        <p:spPr>
          <a:xfrm>
            <a:off x="2567608" y="1578305"/>
            <a:ext cx="1080121" cy="2722897"/>
          </a:xfrm>
          <a:prstGeom prst="rect">
            <a:avLst/>
          </a:prstGeom>
        </p:spPr>
      </p:pic>
      <p:sp>
        <p:nvSpPr>
          <p:cNvPr id="6" name="TextBox 5">
            <a:extLst>
              <a:ext uri="{FF2B5EF4-FFF2-40B4-BE49-F238E27FC236}">
                <a16:creationId xmlns:a16="http://schemas.microsoft.com/office/drawing/2014/main" id="{79684F2D-E393-4066-A3B8-1844E05D202D}"/>
              </a:ext>
            </a:extLst>
          </p:cNvPr>
          <p:cNvSpPr txBox="1"/>
          <p:nvPr/>
        </p:nvSpPr>
        <p:spPr>
          <a:xfrm>
            <a:off x="3660017" y="1799967"/>
            <a:ext cx="3816424" cy="523220"/>
          </a:xfrm>
          <a:prstGeom prst="rect">
            <a:avLst/>
          </a:prstGeom>
          <a:noFill/>
        </p:spPr>
        <p:txBody>
          <a:bodyPr wrap="square" rtlCol="0">
            <a:spAutoFit/>
          </a:bodyPr>
          <a:lstStyle/>
          <a:p>
            <a:r>
              <a:rPr lang="en-US" sz="2800" b="1" u="sng" dirty="0">
                <a:solidFill>
                  <a:srgbClr val="00B0F0"/>
                </a:solidFill>
                <a:latin typeface="+mn-lt"/>
              </a:rPr>
              <a:t>mosaicc@icnarc.org</a:t>
            </a:r>
            <a:endParaRPr lang="en-GB" sz="2800" b="1" u="sng" dirty="0">
              <a:solidFill>
                <a:srgbClr val="00B0F0"/>
              </a:solidFill>
              <a:latin typeface="+mn-lt"/>
            </a:endParaRPr>
          </a:p>
        </p:txBody>
      </p:sp>
      <p:sp>
        <p:nvSpPr>
          <p:cNvPr id="8" name="TextBox 7">
            <a:extLst>
              <a:ext uri="{FF2B5EF4-FFF2-40B4-BE49-F238E27FC236}">
                <a16:creationId xmlns:a16="http://schemas.microsoft.com/office/drawing/2014/main" id="{2AECC591-98C2-4F93-8F37-84CB85A6257D}"/>
              </a:ext>
            </a:extLst>
          </p:cNvPr>
          <p:cNvSpPr txBox="1"/>
          <p:nvPr/>
        </p:nvSpPr>
        <p:spPr>
          <a:xfrm>
            <a:off x="3647729" y="2564904"/>
            <a:ext cx="3816424" cy="523220"/>
          </a:xfrm>
          <a:prstGeom prst="rect">
            <a:avLst/>
          </a:prstGeom>
          <a:noFill/>
        </p:spPr>
        <p:txBody>
          <a:bodyPr wrap="square" rtlCol="0">
            <a:spAutoFit/>
          </a:bodyPr>
          <a:lstStyle/>
          <a:p>
            <a:r>
              <a:rPr lang="en-US" sz="2800" b="1" dirty="0">
                <a:solidFill>
                  <a:schemeClr val="accent5">
                    <a:lumMod val="50000"/>
                  </a:schemeClr>
                </a:solidFill>
                <a:latin typeface="+mn-lt"/>
              </a:rPr>
              <a:t>020 7831 6878</a:t>
            </a:r>
            <a:endParaRPr lang="en-GB" sz="2800" b="1" dirty="0">
              <a:solidFill>
                <a:schemeClr val="accent5">
                  <a:lumMod val="50000"/>
                </a:schemeClr>
              </a:solidFill>
              <a:latin typeface="+mn-lt"/>
            </a:endParaRPr>
          </a:p>
        </p:txBody>
      </p:sp>
      <p:sp>
        <p:nvSpPr>
          <p:cNvPr id="9" name="TextBox 8">
            <a:extLst>
              <a:ext uri="{FF2B5EF4-FFF2-40B4-BE49-F238E27FC236}">
                <a16:creationId xmlns:a16="http://schemas.microsoft.com/office/drawing/2014/main" id="{9057D15E-E372-48DB-8C03-71DECEA53912}"/>
              </a:ext>
            </a:extLst>
          </p:cNvPr>
          <p:cNvSpPr txBox="1"/>
          <p:nvPr/>
        </p:nvSpPr>
        <p:spPr>
          <a:xfrm>
            <a:off x="3647729" y="3381458"/>
            <a:ext cx="7632847" cy="1815882"/>
          </a:xfrm>
          <a:prstGeom prst="rect">
            <a:avLst/>
          </a:prstGeom>
          <a:noFill/>
        </p:spPr>
        <p:txBody>
          <a:bodyPr wrap="square" rtlCol="0">
            <a:spAutoFit/>
          </a:bodyPr>
          <a:lstStyle/>
          <a:p>
            <a:r>
              <a:rPr lang="en-US" sz="2800" b="1" dirty="0">
                <a:solidFill>
                  <a:srgbClr val="009999"/>
                </a:solidFill>
                <a:latin typeface="+mn-lt"/>
                <a:hlinkClick r:id="rId3"/>
              </a:rPr>
              <a:t>https://www.icnarc.org/Our-Research/Studies/Current-Studies/MOSAICC/home</a:t>
            </a:r>
            <a:endParaRPr lang="en-US" sz="2800" b="1" dirty="0">
              <a:solidFill>
                <a:schemeClr val="accent5">
                  <a:lumMod val="50000"/>
                </a:schemeClr>
              </a:solidFill>
              <a:latin typeface="+mn-lt"/>
            </a:endParaRPr>
          </a:p>
          <a:p>
            <a:endParaRPr lang="en-GB" sz="2800" b="1" dirty="0">
              <a:solidFill>
                <a:schemeClr val="accent5">
                  <a:lumMod val="50000"/>
                </a:schemeClr>
              </a:solidFill>
              <a:latin typeface="+mn-lt"/>
            </a:endParaRPr>
          </a:p>
        </p:txBody>
      </p:sp>
      <p:pic>
        <p:nvPicPr>
          <p:cNvPr id="15" name="Picture 14">
            <a:extLst>
              <a:ext uri="{FF2B5EF4-FFF2-40B4-BE49-F238E27FC236}">
                <a16:creationId xmlns:a16="http://schemas.microsoft.com/office/drawing/2014/main" id="{58E8E55B-FFC3-3D8D-69ED-476B040E79EB}"/>
              </a:ext>
            </a:extLst>
          </p:cNvPr>
          <p:cNvPicPr>
            <a:picLocks noChangeAspect="1"/>
          </p:cNvPicPr>
          <p:nvPr/>
        </p:nvPicPr>
        <p:blipFill>
          <a:blip r:embed="rId4"/>
          <a:stretch>
            <a:fillRect/>
          </a:stretch>
        </p:blipFill>
        <p:spPr>
          <a:xfrm>
            <a:off x="8960638" y="2988920"/>
            <a:ext cx="1903572" cy="1903572"/>
          </a:xfrm>
          <a:prstGeom prst="rect">
            <a:avLst/>
          </a:prstGeom>
        </p:spPr>
      </p:pic>
    </p:spTree>
    <p:extLst>
      <p:ext uri="{BB962C8B-B14F-4D97-AF65-F5344CB8AC3E}">
        <p14:creationId xmlns:p14="http://schemas.microsoft.com/office/powerpoint/2010/main" val="1001811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8AC57-AFD8-4BDF-B178-EFEA40BF8610}"/>
              </a:ext>
            </a:extLst>
          </p:cNvPr>
          <p:cNvSpPr>
            <a:spLocks noGrp="1"/>
          </p:cNvSpPr>
          <p:nvPr>
            <p:ph type="title"/>
          </p:nvPr>
        </p:nvSpPr>
        <p:spPr/>
        <p:txBody>
          <a:bodyPr/>
          <a:lstStyle/>
          <a:p>
            <a:r>
              <a:rPr lang="en-US" dirty="0"/>
              <a:t>Trial design</a:t>
            </a:r>
            <a:endParaRPr lang="en-GB" dirty="0"/>
          </a:p>
        </p:txBody>
      </p:sp>
      <p:sp>
        <p:nvSpPr>
          <p:cNvPr id="3" name="Content Placeholder 2">
            <a:extLst>
              <a:ext uri="{FF2B5EF4-FFF2-40B4-BE49-F238E27FC236}">
                <a16:creationId xmlns:a16="http://schemas.microsoft.com/office/drawing/2014/main" id="{80147BC9-905B-4403-87C7-65AC1BEFE9BA}"/>
              </a:ext>
            </a:extLst>
          </p:cNvPr>
          <p:cNvSpPr>
            <a:spLocks noGrp="1"/>
          </p:cNvSpPr>
          <p:nvPr>
            <p:ph idx="1"/>
          </p:nvPr>
        </p:nvSpPr>
        <p:spPr/>
        <p:txBody>
          <a:bodyPr/>
          <a:lstStyle/>
          <a:p>
            <a:pPr marL="0" indent="0">
              <a:buNone/>
            </a:pPr>
            <a:r>
              <a:rPr lang="en-US" sz="2400" dirty="0"/>
              <a:t>Pragmatic multi-</a:t>
            </a:r>
            <a:r>
              <a:rPr lang="en-US" sz="2400" dirty="0" err="1"/>
              <a:t>centre</a:t>
            </a:r>
            <a:r>
              <a:rPr lang="en-US" sz="2400" dirty="0"/>
              <a:t>, open, data-enabled RCT </a:t>
            </a:r>
          </a:p>
          <a:p>
            <a:pPr lvl="1"/>
            <a:r>
              <a:rPr lang="en-US" sz="2000" dirty="0"/>
              <a:t>with internal pilot phase and integrated economic evaluation</a:t>
            </a:r>
          </a:p>
          <a:p>
            <a:pPr marL="0" indent="0">
              <a:buNone/>
            </a:pPr>
            <a:endParaRPr lang="en-US" sz="2400" dirty="0"/>
          </a:p>
          <a:p>
            <a:pPr>
              <a:spcBef>
                <a:spcPts val="600"/>
              </a:spcBef>
            </a:pPr>
            <a:r>
              <a:rPr lang="en-US" sz="2600" b="1" dirty="0"/>
              <a:t>Sample size:  </a:t>
            </a:r>
            <a:r>
              <a:rPr lang="en-US" sz="2600" dirty="0"/>
              <a:t>2,250 patients (</a:t>
            </a:r>
            <a:r>
              <a:rPr lang="en-US" sz="2600" dirty="0" err="1"/>
              <a:t>randomised</a:t>
            </a:r>
            <a:r>
              <a:rPr lang="en-US" sz="2600" dirty="0"/>
              <a:t> 1:1)</a:t>
            </a:r>
          </a:p>
          <a:p>
            <a:pPr lvl="1">
              <a:spcBef>
                <a:spcPts val="600"/>
              </a:spcBef>
            </a:pPr>
            <a:r>
              <a:rPr lang="en-US" sz="2000" b="0" i="0" u="none" strike="noStrike" baseline="0" dirty="0"/>
              <a:t>Provides 90% power to detect a 7% absolute reduction in 90-day mortality </a:t>
            </a:r>
          </a:p>
          <a:p>
            <a:pPr lvl="1">
              <a:spcBef>
                <a:spcPts val="600"/>
              </a:spcBef>
            </a:pPr>
            <a:endParaRPr lang="en-US" sz="500" b="0" i="0" u="none" strike="noStrike" baseline="0" dirty="0"/>
          </a:p>
          <a:p>
            <a:pPr>
              <a:spcBef>
                <a:spcPts val="600"/>
              </a:spcBef>
            </a:pPr>
            <a:r>
              <a:rPr lang="en-US" sz="2600" b="1" dirty="0"/>
              <a:t>Setting:  </a:t>
            </a:r>
            <a:r>
              <a:rPr lang="en-US" sz="2600" dirty="0"/>
              <a:t>70 NHS adult critical care units </a:t>
            </a:r>
          </a:p>
          <a:p>
            <a:pPr>
              <a:spcBef>
                <a:spcPts val="600"/>
              </a:spcBef>
            </a:pPr>
            <a:endParaRPr lang="en-US" sz="500" dirty="0"/>
          </a:p>
          <a:p>
            <a:pPr>
              <a:spcBef>
                <a:spcPts val="600"/>
              </a:spcBef>
            </a:pPr>
            <a:r>
              <a:rPr lang="en-US" sz="2600" b="1" dirty="0"/>
              <a:t>Recruitment period:  </a:t>
            </a:r>
            <a:r>
              <a:rPr lang="en-US" sz="2600" dirty="0"/>
              <a:t>April 2022 – end of August 2026</a:t>
            </a:r>
          </a:p>
          <a:p>
            <a:pPr lvl="1">
              <a:spcBef>
                <a:spcPts val="600"/>
              </a:spcBef>
            </a:pPr>
            <a:r>
              <a:rPr lang="en-US" dirty="0"/>
              <a:t>Internal pilot from April 2022 - March 2023, progression criteria:</a:t>
            </a:r>
          </a:p>
          <a:p>
            <a:pPr lvl="2">
              <a:spcBef>
                <a:spcPts val="600"/>
              </a:spcBef>
            </a:pPr>
            <a:r>
              <a:rPr lang="en-GB" dirty="0"/>
              <a:t># of sites open</a:t>
            </a:r>
          </a:p>
          <a:p>
            <a:pPr lvl="2">
              <a:spcBef>
                <a:spcPts val="600"/>
              </a:spcBef>
            </a:pPr>
            <a:r>
              <a:rPr lang="en-GB" dirty="0"/>
              <a:t>Recruitment rate</a:t>
            </a:r>
          </a:p>
          <a:p>
            <a:pPr lvl="2">
              <a:spcBef>
                <a:spcPts val="600"/>
              </a:spcBef>
            </a:pPr>
            <a:r>
              <a:rPr lang="en-GB" dirty="0"/>
              <a:t>Proportion of participants receiving randomly allocated treatment</a:t>
            </a:r>
            <a:endParaRPr lang="en-US" dirty="0"/>
          </a:p>
          <a:p>
            <a:pPr marL="0" indent="0">
              <a:buNone/>
            </a:pPr>
            <a:endParaRPr lang="en-GB" dirty="0"/>
          </a:p>
        </p:txBody>
      </p:sp>
      <p:sp>
        <p:nvSpPr>
          <p:cNvPr id="4" name="Slide Number Placeholder 3">
            <a:extLst>
              <a:ext uri="{FF2B5EF4-FFF2-40B4-BE49-F238E27FC236}">
                <a16:creationId xmlns:a16="http://schemas.microsoft.com/office/drawing/2014/main" id="{66986D5F-F7D3-4751-A3C0-E7C5C919C2AC}"/>
              </a:ext>
            </a:extLst>
          </p:cNvPr>
          <p:cNvSpPr>
            <a:spLocks noGrp="1"/>
          </p:cNvSpPr>
          <p:nvPr>
            <p:ph type="sldNum" sz="quarter" idx="2"/>
          </p:nvPr>
        </p:nvSpPr>
        <p:spPr/>
        <p:txBody>
          <a:bodyPr/>
          <a:lstStyle/>
          <a:p>
            <a:fld id="{86CB4B4D-7CA3-9044-876B-883B54F8677D}" type="slidenum">
              <a:rPr lang="en-GB" smtClean="0"/>
              <a:t>9</a:t>
            </a:fld>
            <a:endParaRPr lang="en-GB" dirty="0"/>
          </a:p>
        </p:txBody>
      </p:sp>
    </p:spTree>
    <p:extLst>
      <p:ext uri="{BB962C8B-B14F-4D97-AF65-F5344CB8AC3E}">
        <p14:creationId xmlns:p14="http://schemas.microsoft.com/office/powerpoint/2010/main" val="1192552978"/>
      </p:ext>
    </p:extLst>
  </p:cSld>
  <p:clrMapOvr>
    <a:masterClrMapping/>
  </p:clrMapOvr>
</p:sld>
</file>

<file path=ppt/theme/theme1.xml><?xml version="1.0" encoding="utf-8"?>
<a:theme xmlns:a="http://schemas.openxmlformats.org/drawingml/2006/main" name="ICNARC PowerPoint Template">
  <a:themeElements>
    <a:clrScheme name="ICNARC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CNARC PPT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CNARC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CNARC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CNARC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CNARC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CNARC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CNARC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CNARC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CNARC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CNARC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CNARC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CNARC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CNARC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ICNARC PowerPoint Template</Template>
  <TotalTime>0</TotalTime>
  <Words>4556</Words>
  <Application>Microsoft Office PowerPoint</Application>
  <PresentationFormat>Widescreen</PresentationFormat>
  <Paragraphs>744</Paragraphs>
  <Slides>80</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80</vt:i4>
      </vt:variant>
    </vt:vector>
  </HeadingPairs>
  <TitlesOfParts>
    <vt:vector size="91" baseType="lpstr">
      <vt:lpstr>DengXian</vt:lpstr>
      <vt:lpstr>Arial</vt:lpstr>
      <vt:lpstr>Calibri</vt:lpstr>
      <vt:lpstr>Courier New</vt:lpstr>
      <vt:lpstr>Franklin Gothic Book</vt:lpstr>
      <vt:lpstr>Segoe UI</vt:lpstr>
      <vt:lpstr>Symbol</vt:lpstr>
      <vt:lpstr>Times New Roman</vt:lpstr>
      <vt:lpstr>Trebuchet MS</vt:lpstr>
      <vt:lpstr>Wingdings</vt:lpstr>
      <vt:lpstr>ICNARC PowerPoint Template</vt:lpstr>
      <vt:lpstr>Multicentre evaluation Of Sodium bicarbonate in Acute kidney Injury in Critical Care </vt:lpstr>
      <vt:lpstr>Agenda</vt:lpstr>
      <vt:lpstr>Agenda</vt:lpstr>
      <vt:lpstr>Background</vt:lpstr>
      <vt:lpstr>BICAR-ICU trial</vt:lpstr>
      <vt:lpstr>BICAR-ICU: Cumulative use of KRT from enrolment to day 28 in the overall population</vt:lpstr>
      <vt:lpstr>BICAR-ICU: 28-day mortality risk difference</vt:lpstr>
      <vt:lpstr>Aim</vt:lpstr>
      <vt:lpstr>Trial design</vt:lpstr>
      <vt:lpstr>Outcomes</vt:lpstr>
      <vt:lpstr>Outcomes</vt:lpstr>
      <vt:lpstr>Agenda</vt:lpstr>
      <vt:lpstr>Central governance</vt:lpstr>
      <vt:lpstr>Local governance</vt:lpstr>
      <vt:lpstr>Agenda</vt:lpstr>
      <vt:lpstr>Patient flow diagram</vt:lpstr>
      <vt:lpstr>Patient flow diagram</vt:lpstr>
      <vt:lpstr>Inclusion criteria</vt:lpstr>
      <vt:lpstr>Baseline serum creatinine value</vt:lpstr>
      <vt:lpstr>Baseline serum creatinine - calculator</vt:lpstr>
      <vt:lpstr>Exclusion criteria – (Protocol v4.2)</vt:lpstr>
      <vt:lpstr>FAQs</vt:lpstr>
      <vt:lpstr>FAQs</vt:lpstr>
      <vt:lpstr>Screening &amp; randomisation</vt:lpstr>
      <vt:lpstr>Screening &amp; Enrolment Log</vt:lpstr>
      <vt:lpstr>Screening &amp; Enrolment Log</vt:lpstr>
      <vt:lpstr>Screening &amp; Enrolment Log</vt:lpstr>
      <vt:lpstr>Co-enrolment</vt:lpstr>
      <vt:lpstr>Patient flow diagram</vt:lpstr>
      <vt:lpstr>Randomisation</vt:lpstr>
      <vt:lpstr>PowerPoint Presentation</vt:lpstr>
      <vt:lpstr>Randomisation</vt:lpstr>
      <vt:lpstr>FAQs</vt:lpstr>
      <vt:lpstr>Patient flow diagram</vt:lpstr>
      <vt:lpstr>Intervention period</vt:lpstr>
      <vt:lpstr>Sodium bicarbonate, intravenous 8.4% w/v</vt:lpstr>
      <vt:lpstr>Intervention flow diagram</vt:lpstr>
      <vt:lpstr>FAQs</vt:lpstr>
      <vt:lpstr>FAQs</vt:lpstr>
      <vt:lpstr>Kidney Replacement Therapy (KRT)</vt:lpstr>
      <vt:lpstr>Initiation of KRT</vt:lpstr>
      <vt:lpstr>FAQs</vt:lpstr>
      <vt:lpstr>Training</vt:lpstr>
      <vt:lpstr>Patient flow diagram</vt:lpstr>
      <vt:lpstr>No sodium bicarbonate</vt:lpstr>
      <vt:lpstr>Patient flow diagram</vt:lpstr>
      <vt:lpstr>Research Without Prior Consent</vt:lpstr>
      <vt:lpstr>Consent procedures</vt:lpstr>
      <vt:lpstr>Consent procedures</vt:lpstr>
      <vt:lpstr>Consent procedures</vt:lpstr>
      <vt:lpstr>Personal Legal Representative</vt:lpstr>
      <vt:lpstr>Professional Legal Representative</vt:lpstr>
      <vt:lpstr>Patient informed consent</vt:lpstr>
      <vt:lpstr>Explaining the trial</vt:lpstr>
      <vt:lpstr>Completion of consent forms</vt:lpstr>
      <vt:lpstr>FAQs </vt:lpstr>
      <vt:lpstr>Refusals and Withdrawals</vt:lpstr>
      <vt:lpstr>Patient flow diagram</vt:lpstr>
      <vt:lpstr>Safety monitoring</vt:lpstr>
      <vt:lpstr>Safety monitoring</vt:lpstr>
      <vt:lpstr>Safety reporting</vt:lpstr>
      <vt:lpstr>Safety monitoring</vt:lpstr>
      <vt:lpstr>Patient flow diagram</vt:lpstr>
      <vt:lpstr>Data collection</vt:lpstr>
      <vt:lpstr>PowerPoint Presentation</vt:lpstr>
      <vt:lpstr>PowerPoint Presentation</vt:lpstr>
      <vt:lpstr>PowerPoint Presentation</vt:lpstr>
      <vt:lpstr>PowerPoint Presentation</vt:lpstr>
      <vt:lpstr>PowerPoint Presentation</vt:lpstr>
      <vt:lpstr>PowerPoint Presentation</vt:lpstr>
      <vt:lpstr>Protocol deviations</vt:lpstr>
      <vt:lpstr>Patient flow diagram</vt:lpstr>
      <vt:lpstr>Questionnaire follow-up</vt:lpstr>
      <vt:lpstr>Agenda</vt:lpstr>
      <vt:lpstr>Support/resources</vt:lpstr>
      <vt:lpstr>Local resources</vt:lpstr>
      <vt:lpstr>Things we need from you</vt:lpstr>
      <vt:lpstr>Lead Investigators   ICNARC CTU Team</vt:lpstr>
      <vt:lpstr>Questions for you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Emma Wood</dc:creator>
  <cp:lastModifiedBy>Catherine Oversby</cp:lastModifiedBy>
  <cp:revision>138</cp:revision>
  <dcterms:created xsi:type="dcterms:W3CDTF">2014-08-22T13:53:58Z</dcterms:created>
  <dcterms:modified xsi:type="dcterms:W3CDTF">2024-04-05T13:52:53Z</dcterms:modified>
</cp:coreProperties>
</file>